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62" r:id="rId5"/>
    <p:sldId id="287" r:id="rId6"/>
    <p:sldId id="281" r:id="rId7"/>
    <p:sldId id="286" r:id="rId8"/>
    <p:sldId id="366" r:id="rId9"/>
    <p:sldId id="367" r:id="rId10"/>
    <p:sldId id="368" r:id="rId11"/>
    <p:sldId id="369" r:id="rId12"/>
    <p:sldId id="279" r:id="rId13"/>
    <p:sldId id="282" r:id="rId14"/>
    <p:sldId id="284" r:id="rId15"/>
    <p:sldId id="392" r:id="rId16"/>
    <p:sldId id="370" r:id="rId17"/>
    <p:sldId id="364" r:id="rId18"/>
    <p:sldId id="372" r:id="rId19"/>
    <p:sldId id="373" r:id="rId20"/>
    <p:sldId id="374" r:id="rId21"/>
    <p:sldId id="375" r:id="rId22"/>
    <p:sldId id="376" r:id="rId23"/>
    <p:sldId id="378" r:id="rId24"/>
    <p:sldId id="377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3" r:id="rId39"/>
    <p:sldId id="394" r:id="rId40"/>
    <p:sldId id="395" r:id="rId41"/>
    <p:sldId id="280" r:id="rId42"/>
    <p:sldId id="396" r:id="rId43"/>
    <p:sldId id="283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365" r:id="rId53"/>
    <p:sldId id="285" r:id="rId54"/>
    <p:sldId id="405" r:id="rId55"/>
    <p:sldId id="406" r:id="rId56"/>
    <p:sldId id="274" r:id="rId57"/>
    <p:sldId id="275" r:id="rId58"/>
    <p:sldId id="363" r:id="rId59"/>
  </p:sldIdLst>
  <p:sldSz cx="12961938" cy="9721850"/>
  <p:notesSz cx="6858000" cy="9144000"/>
  <p:defaultTextStyle>
    <a:defPPr>
      <a:defRPr lang="pt-BR"/>
    </a:defPPr>
    <a:lvl1pPr marL="0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544388" rtl="0" eaLnBrk="1" latinLnBrk="0" hangingPunct="1">
      <a:defRPr lang="pt-BR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ssunto inicial" id="{15202A74-163D-4B71-BBA8-E2FCD164262F}">
          <p14:sldIdLst>
            <p14:sldId id="262"/>
            <p14:sldId id="287"/>
            <p14:sldId id="281"/>
            <p14:sldId id="286"/>
            <p14:sldId id="366"/>
            <p14:sldId id="367"/>
            <p14:sldId id="368"/>
            <p14:sldId id="369"/>
            <p14:sldId id="279"/>
            <p14:sldId id="282"/>
            <p14:sldId id="284"/>
            <p14:sldId id="392"/>
            <p14:sldId id="370"/>
            <p14:sldId id="364"/>
            <p14:sldId id="372"/>
            <p14:sldId id="373"/>
            <p14:sldId id="374"/>
            <p14:sldId id="375"/>
            <p14:sldId id="376"/>
            <p14:sldId id="378"/>
            <p14:sldId id="377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4"/>
            <p14:sldId id="395"/>
            <p14:sldId id="280"/>
            <p14:sldId id="396"/>
            <p14:sldId id="283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65"/>
            <p14:sldId id="285"/>
            <p14:sldId id="405"/>
            <p14:sldId id="406"/>
            <p14:sldId id="274"/>
            <p14:sldId id="275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2">
          <p15:clr>
            <a:srgbClr val="A4A3A4"/>
          </p15:clr>
        </p15:guide>
        <p15:guide id="2" pos="40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3" autoAdjust="0"/>
    <p:restoredTop sz="86352" autoAdjust="0"/>
  </p:normalViewPr>
  <p:slideViewPr>
    <p:cSldViewPr snapToGrid="0">
      <p:cViewPr varScale="1">
        <p:scale>
          <a:sx n="50" d="100"/>
          <a:sy n="50" d="100"/>
        </p:scale>
        <p:origin x="1560" y="66"/>
      </p:cViewPr>
      <p:guideLst>
        <p:guide orient="horz" pos="3062"/>
        <p:guide pos="4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89" d="100"/>
          <a:sy n="89" d="100"/>
        </p:scale>
        <p:origin x="20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7559D-14F7-434C-B942-368EBDCC2D01}" type="datetimeFigureOut">
              <a:rPr lang="pt-BR" smtClean="0"/>
              <a:pPr/>
              <a:t>04/07/2021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5F626-149F-4EB9-BBE2-21654E8BA5D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23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t-BR" sz="1200"/>
            </a:lvl1pPr>
          </a:lstStyle>
          <a:p>
            <a:endParaRPr lang="pt-BR" dirty="0"/>
          </a:p>
        </p:txBody>
      </p:sp>
      <p:sp>
        <p:nvSpPr>
          <p:cNvPr id="3" name="Espaço reservado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t-BR" sz="1200"/>
            </a:lvl1pPr>
          </a:lstStyle>
          <a:p>
            <a:fld id="{E3775AAE-0936-40B9-ACF9-A981EEF95D23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observ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t-BR" sz="1200"/>
            </a:lvl1pPr>
          </a:lstStyle>
          <a:p>
            <a:endParaRPr lang="pt-BR" dirty="0"/>
          </a:p>
        </p:txBody>
      </p:sp>
      <p:sp>
        <p:nvSpPr>
          <p:cNvPr id="7" name="Espaço reservado d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t-BR" sz="1200"/>
            </a:lvl1pPr>
          </a:lstStyle>
          <a:p>
            <a:fld id="{B37B1F30-39B2-4CE2-8EF3-91F3179569A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1pPr>
    <a:lvl2pPr marL="544388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2pPr>
    <a:lvl3pPr marL="1088776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3pPr>
    <a:lvl4pPr marL="1633164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lang="pt-BR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observ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Sugestões de aplicações para apresentações diversas. Além dos 16 slides ao lado, clicando em “novo slide” na Página Inicial, outras opções aparecerão para inclusão e facilitar sua apresentação. </a:t>
            </a:r>
          </a:p>
          <a:p>
            <a:endParaRPr lang="pt-BR" dirty="0"/>
          </a:p>
          <a:p>
            <a:r>
              <a:rPr lang="pt-BR" dirty="0"/>
              <a:t>Marque onde você deseja adicionar o slide: selecione um slide existente no painel Miniaturas, clique no botão Novo Slide e escolha um layout. </a:t>
            </a:r>
          </a:p>
          <a:p>
            <a:endParaRPr lang="pt-BR" dirty="0"/>
          </a:p>
        </p:txBody>
      </p:sp>
      <p:sp>
        <p:nvSpPr>
          <p:cNvPr id="4" name="Espaço reservado do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pt-BR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observ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do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pt-BR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observ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do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pt-BR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59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(devido a uma conexão lenta, um erro no atributo </a:t>
            </a:r>
            <a:r>
              <a:rPr lang="pt-BR" dirty="0" err="1"/>
              <a:t>src</a:t>
            </a:r>
            <a:r>
              <a:rPr lang="pt-BR" dirty="0"/>
              <a:t> 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ou se o usuário usar um leitor de tela).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31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Radio </a:t>
            </a:r>
            <a:r>
              <a:rPr lang="pt-BR" dirty="0" err="1"/>
              <a:t>button</a:t>
            </a:r>
            <a:r>
              <a:rPr lang="pt-BR" dirty="0"/>
              <a:t> só aceita uma opção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348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8953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449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107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observ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do número do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pt-BR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14634"/>
            <a:ext cx="9534428" cy="391173"/>
          </a:xfrm>
          <a:prstGeom prst="rect">
            <a:avLst/>
          </a:prstGeom>
        </p:spPr>
      </p:pic>
      <p:pic>
        <p:nvPicPr>
          <p:cNvPr id="8" name="Imagem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31" y="6016043"/>
            <a:ext cx="3271431" cy="39258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" y="3671676"/>
            <a:ext cx="9534429" cy="2353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687130" y="3671676"/>
            <a:ext cx="3271432" cy="23536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3285" y="3875286"/>
            <a:ext cx="8658445" cy="1946454"/>
          </a:xfrm>
        </p:spPr>
        <p:txBody>
          <a:bodyPr anchor="b">
            <a:noAutofit/>
          </a:bodyPr>
          <a:lstStyle>
            <a:lvl1pPr algn="r" latinLnBrk="0">
              <a:defRPr lang="pt-BR" sz="64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23285" y="6228958"/>
            <a:ext cx="8658445" cy="1584425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pt-BR" sz="2400"/>
            </a:lvl1pPr>
            <a:lvl2pPr marL="544388" indent="0" algn="ctr" latinLnBrk="0">
              <a:buNone/>
              <a:defRPr lang="pt-BR" sz="2400"/>
            </a:lvl2pPr>
            <a:lvl3pPr marL="1088776" indent="0" algn="ctr" latinLnBrk="0">
              <a:buNone/>
              <a:defRPr lang="pt-BR" sz="2100"/>
            </a:lvl3pPr>
            <a:lvl4pPr marL="1633164" indent="0" algn="ctr" latinLnBrk="0">
              <a:buNone/>
              <a:defRPr lang="pt-BR" sz="1900"/>
            </a:lvl4pPr>
            <a:lvl5pPr marL="2177552" indent="0" algn="ctr" latinLnBrk="0">
              <a:buNone/>
              <a:defRPr lang="pt-BR" sz="1900"/>
            </a:lvl5pPr>
            <a:lvl6pPr marL="2721940" indent="0" algn="ctr" latinLnBrk="0">
              <a:buNone/>
              <a:defRPr lang="pt-BR" sz="1900"/>
            </a:lvl6pPr>
            <a:lvl7pPr marL="3266328" indent="0" algn="ctr" latinLnBrk="0">
              <a:buNone/>
              <a:defRPr lang="pt-BR" sz="1900"/>
            </a:lvl7pPr>
            <a:lvl8pPr marL="3810716" indent="0" algn="ctr" latinLnBrk="0">
              <a:buNone/>
              <a:defRPr lang="pt-BR" sz="1900"/>
            </a:lvl8pPr>
            <a:lvl9pPr marL="4355104" indent="0" algn="ctr" latinLnBrk="0">
              <a:buNone/>
              <a:defRPr lang="pt-BR" sz="19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721" y="4258885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2" name="Retângulo 11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Retângulo 2"/>
          <p:cNvSpPr/>
          <p:nvPr userDrawn="1"/>
        </p:nvSpPr>
        <p:spPr>
          <a:xfrm>
            <a:off x="0" y="3184339"/>
            <a:ext cx="12961938" cy="629217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2"/>
          <p:cNvSpPr>
            <a:spLocks noGrp="1"/>
          </p:cNvSpPr>
          <p:nvPr>
            <p:ph idx="1"/>
          </p:nvPr>
        </p:nvSpPr>
        <p:spPr>
          <a:xfrm>
            <a:off x="839659" y="3462359"/>
            <a:ext cx="11147293" cy="54821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3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de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3" name="Espaço reservad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 descr="HD-ShadowShor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2"/>
          <p:cNvSpPr>
            <a:spLocks noGrp="1"/>
          </p:cNvSpPr>
          <p:nvPr>
            <p:ph idx="1"/>
          </p:nvPr>
        </p:nvSpPr>
        <p:spPr>
          <a:xfrm>
            <a:off x="4981761" y="3312735"/>
            <a:ext cx="7237947" cy="5102359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285" y="3312733"/>
            <a:ext cx="4029426" cy="5102365"/>
          </a:xfrm>
        </p:spPr>
        <p:txBody>
          <a:bodyPr anchor="ctr"/>
          <a:lstStyle>
            <a:lvl1pPr marL="0" indent="0" latinLnBrk="0">
              <a:buNone/>
              <a:defRPr lang="pt-BR" sz="1900"/>
            </a:lvl1pPr>
            <a:lvl2pPr marL="544388" indent="0" latinLnBrk="0">
              <a:buNone/>
              <a:defRPr lang="pt-BR" sz="1700"/>
            </a:lvl2pPr>
            <a:lvl3pPr marL="1088776" indent="0" latinLnBrk="0">
              <a:buNone/>
              <a:defRPr lang="pt-BR" sz="1400"/>
            </a:lvl3pPr>
            <a:lvl4pPr marL="1633164" indent="0" latinLnBrk="0">
              <a:buNone/>
              <a:defRPr lang="pt-BR" sz="1200"/>
            </a:lvl4pPr>
            <a:lvl5pPr marL="2177552" indent="0" latinLnBrk="0">
              <a:buNone/>
              <a:defRPr lang="pt-BR" sz="1200"/>
            </a:lvl5pPr>
            <a:lvl6pPr marL="2721940" indent="0" latinLnBrk="0">
              <a:buNone/>
              <a:defRPr lang="pt-BR" sz="1200"/>
            </a:lvl6pPr>
            <a:lvl7pPr marL="3266328" indent="0" latinLnBrk="0">
              <a:buNone/>
              <a:defRPr lang="pt-BR" sz="1200"/>
            </a:lvl7pPr>
            <a:lvl8pPr marL="3810716" indent="0" latinLnBrk="0">
              <a:buNone/>
              <a:defRPr lang="pt-BR" sz="1200"/>
            </a:lvl8pPr>
            <a:lvl9pPr marL="4355104" indent="0" latinLnBrk="0">
              <a:buNone/>
              <a:defRPr lang="pt-BR" sz="12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3" name="Imagem 12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de imagem 2"/>
          <p:cNvSpPr>
            <a:spLocks noGrp="1" noChangeAspect="1"/>
          </p:cNvSpPr>
          <p:nvPr>
            <p:ph type="pic" idx="1"/>
          </p:nvPr>
        </p:nvSpPr>
        <p:spPr>
          <a:xfrm>
            <a:off x="5175774" y="3312735"/>
            <a:ext cx="7010684" cy="5102358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pt-BR" sz="3800"/>
            </a:lvl1pPr>
            <a:lvl2pPr marL="544388" indent="0" latinLnBrk="0">
              <a:buNone/>
              <a:defRPr lang="pt-BR" sz="3300"/>
            </a:lvl2pPr>
            <a:lvl3pPr marL="1088776" indent="0" latinLnBrk="0">
              <a:buNone/>
              <a:defRPr lang="pt-BR" sz="2900"/>
            </a:lvl3pPr>
            <a:lvl4pPr marL="1633164" indent="0" latinLnBrk="0">
              <a:buNone/>
              <a:defRPr lang="pt-BR" sz="2400"/>
            </a:lvl4pPr>
            <a:lvl5pPr marL="2177552" indent="0" latinLnBrk="0">
              <a:buNone/>
              <a:defRPr lang="pt-BR" sz="2400"/>
            </a:lvl5pPr>
            <a:lvl6pPr marL="2721940" indent="0" latinLnBrk="0">
              <a:buNone/>
              <a:defRPr lang="pt-BR" sz="2400"/>
            </a:lvl6pPr>
            <a:lvl7pPr marL="3266328" indent="0" latinLnBrk="0">
              <a:buNone/>
              <a:defRPr lang="pt-BR" sz="2400"/>
            </a:lvl7pPr>
            <a:lvl8pPr marL="3810716" indent="0" latinLnBrk="0">
              <a:buNone/>
              <a:defRPr lang="pt-BR" sz="2400"/>
            </a:lvl8pPr>
            <a:lvl9pPr marL="4355104" indent="0" latinLnBrk="0">
              <a:buNone/>
              <a:defRPr lang="pt-BR" sz="24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286" y="3312735"/>
            <a:ext cx="4121046" cy="5102362"/>
          </a:xfrm>
        </p:spPr>
        <p:txBody>
          <a:bodyPr anchor="ctr"/>
          <a:lstStyle>
            <a:lvl1pPr marL="0" indent="0" latinLnBrk="0">
              <a:buNone/>
              <a:defRPr lang="pt-BR" sz="1900"/>
            </a:lvl1pPr>
            <a:lvl2pPr marL="544388" indent="0" latinLnBrk="0">
              <a:buNone/>
              <a:defRPr lang="pt-BR" sz="1700"/>
            </a:lvl2pPr>
            <a:lvl3pPr marL="1088776" indent="0" latinLnBrk="0">
              <a:buNone/>
              <a:defRPr lang="pt-BR" sz="1400"/>
            </a:lvl3pPr>
            <a:lvl4pPr marL="1633164" indent="0" latinLnBrk="0">
              <a:buNone/>
              <a:defRPr lang="pt-BR" sz="1200"/>
            </a:lvl4pPr>
            <a:lvl5pPr marL="2177552" indent="0" latinLnBrk="0">
              <a:buNone/>
              <a:defRPr lang="pt-BR" sz="1200"/>
            </a:lvl5pPr>
            <a:lvl6pPr marL="2721940" indent="0" latinLnBrk="0">
              <a:buNone/>
              <a:defRPr lang="pt-BR" sz="1200"/>
            </a:lvl6pPr>
            <a:lvl7pPr marL="3266328" indent="0" latinLnBrk="0">
              <a:buNone/>
              <a:defRPr lang="pt-BR" sz="1200"/>
            </a:lvl7pPr>
            <a:lvl8pPr marL="3810716" indent="0" latinLnBrk="0">
              <a:buNone/>
              <a:defRPr lang="pt-BR" sz="1200"/>
            </a:lvl8pPr>
            <a:lvl9pPr marL="4355104" indent="0" latinLnBrk="0">
              <a:buNone/>
              <a:defRPr lang="pt-BR" sz="12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3" name="Imagem 12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de imagem 2"/>
          <p:cNvSpPr>
            <a:spLocks noGrp="1" noChangeAspect="1"/>
          </p:cNvSpPr>
          <p:nvPr>
            <p:ph type="pic" idx="1"/>
          </p:nvPr>
        </p:nvSpPr>
        <p:spPr>
          <a:xfrm>
            <a:off x="723285" y="864161"/>
            <a:ext cx="11446548" cy="508855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pt-BR" sz="3800"/>
            </a:lvl1pPr>
            <a:lvl2pPr marL="544388" indent="0" latinLnBrk="0">
              <a:buNone/>
              <a:defRPr lang="pt-BR" sz="3300"/>
            </a:lvl2pPr>
            <a:lvl3pPr marL="1088776" indent="0" latinLnBrk="0">
              <a:buNone/>
              <a:defRPr lang="pt-BR" sz="2900"/>
            </a:lvl3pPr>
            <a:lvl4pPr marL="1633164" indent="0" latinLnBrk="0">
              <a:buNone/>
              <a:defRPr lang="pt-BR" sz="2400"/>
            </a:lvl4pPr>
            <a:lvl5pPr marL="2177552" indent="0" latinLnBrk="0">
              <a:buNone/>
              <a:defRPr lang="pt-BR" sz="2400"/>
            </a:lvl5pPr>
            <a:lvl6pPr marL="2721940" indent="0" latinLnBrk="0">
              <a:buNone/>
              <a:defRPr lang="pt-BR" sz="2400"/>
            </a:lvl6pPr>
            <a:lvl7pPr marL="3266328" indent="0" latinLnBrk="0">
              <a:buNone/>
              <a:defRPr lang="pt-BR" sz="2400"/>
            </a:lvl7pPr>
            <a:lvl8pPr marL="3810716" indent="0" latinLnBrk="0">
              <a:buNone/>
              <a:defRPr lang="pt-BR" sz="2400"/>
            </a:lvl8pPr>
            <a:lvl9pPr marL="4355104" indent="0" latinLnBrk="0">
              <a:buNone/>
              <a:defRPr lang="pt-BR" sz="24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279247"/>
            <a:ext cx="9509758" cy="455280"/>
          </a:xfrm>
          <a:prstGeom prst="rect">
            <a:avLst/>
          </a:prstGeom>
        </p:spPr>
      </p:pic>
      <p:pic>
        <p:nvPicPr>
          <p:cNvPr id="8" name="Imagem 7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8280657"/>
            <a:ext cx="3249296" cy="389932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0" y="635041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9709265" y="635041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723284" y="655402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676251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284" y="864160"/>
            <a:ext cx="11396671" cy="5093056"/>
          </a:xfrm>
        </p:spPr>
        <p:txBody>
          <a:bodyPr anchor="ctr"/>
          <a:lstStyle>
            <a:lvl1pPr latinLnBrk="0">
              <a:defRPr lang="pt-BR" sz="3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279247"/>
            <a:ext cx="9509758" cy="455280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8280657"/>
            <a:ext cx="3249296" cy="389932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35041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9709265" y="635041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3" name="Título 1"/>
          <p:cNvSpPr txBox="1">
            <a:spLocks/>
          </p:cNvSpPr>
          <p:nvPr userDrawn="1"/>
        </p:nvSpPr>
        <p:spPr>
          <a:xfrm>
            <a:off x="723284" y="6554020"/>
            <a:ext cx="8520469" cy="1532330"/>
          </a:xfrm>
          <a:prstGeom prst="rect">
            <a:avLst/>
          </a:prstGeom>
        </p:spPr>
        <p:txBody>
          <a:bodyPr vert="horz" lIns="108878" tIns="54439" rIns="108878" bIns="54439" rtlCol="0" anchor="ctr">
            <a:normAutofit/>
          </a:bodyPr>
          <a:lstStyle>
            <a:lvl1pPr algn="l" defTabSz="10887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676251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9081" y="864162"/>
            <a:ext cx="10887623" cy="4303898"/>
          </a:xfrm>
        </p:spPr>
        <p:txBody>
          <a:bodyPr anchor="ctr"/>
          <a:lstStyle>
            <a:lvl1pPr latinLnBrk="0">
              <a:defRPr lang="pt-BR" sz="38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490844" y="5179003"/>
            <a:ext cx="10279978" cy="7782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700"/>
            </a:lvl2pPr>
            <a:lvl3pPr marL="1088776" indent="0" latinLnBrk="0">
              <a:buNone/>
              <a:defRPr lang="pt-BR" sz="1400"/>
            </a:lvl3pPr>
            <a:lvl4pPr marL="1633164" indent="0" latinLnBrk="0">
              <a:buNone/>
              <a:defRPr lang="pt-BR" sz="1200"/>
            </a:lvl4pPr>
            <a:lvl5pPr marL="2177552" indent="0" latinLnBrk="0">
              <a:buNone/>
              <a:defRPr lang="pt-BR" sz="1200"/>
            </a:lvl5pPr>
            <a:lvl6pPr marL="2721940" indent="0" latinLnBrk="0">
              <a:buNone/>
              <a:defRPr lang="pt-BR" sz="1200"/>
            </a:lvl6pPr>
            <a:lvl7pPr marL="3266328" indent="0" latinLnBrk="0">
              <a:buNone/>
              <a:defRPr lang="pt-BR" sz="1200"/>
            </a:lvl7pPr>
            <a:lvl8pPr marL="3810716" indent="0" latinLnBrk="0">
              <a:buNone/>
              <a:defRPr lang="pt-BR" sz="1200"/>
            </a:lvl8pPr>
            <a:lvl9pPr marL="4355104" indent="0" latinLnBrk="0">
              <a:buNone/>
              <a:defRPr lang="pt-BR" sz="12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6" name="Caixa de texto 15"/>
          <p:cNvSpPr txBox="1"/>
          <p:nvPr/>
        </p:nvSpPr>
        <p:spPr>
          <a:xfrm>
            <a:off x="620425" y="1060524"/>
            <a:ext cx="648097" cy="828974"/>
          </a:xfrm>
          <a:prstGeom prst="rect">
            <a:avLst/>
          </a:prstGeom>
        </p:spPr>
        <p:txBody>
          <a:bodyPr vert="horz" lIns="108878" tIns="54439" rIns="108878" bIns="54439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pt-B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pt-BR">
                <a:solidFill>
                  <a:schemeClr val="tx2"/>
                </a:solidFill>
              </a:defRPr>
            </a:lvl2pPr>
            <a:lvl3pPr latinLnBrk="0">
              <a:defRPr lang="pt-BR">
                <a:solidFill>
                  <a:schemeClr val="tx2"/>
                </a:solidFill>
              </a:defRPr>
            </a:lvl3pPr>
            <a:lvl4pPr latinLnBrk="0">
              <a:defRPr lang="pt-BR">
                <a:solidFill>
                  <a:schemeClr val="tx2"/>
                </a:solidFill>
              </a:defRPr>
            </a:lvl4pPr>
            <a:lvl5pPr latinLnBrk="0">
              <a:defRPr lang="pt-BR">
                <a:solidFill>
                  <a:schemeClr val="tx2"/>
                </a:solidFill>
              </a:defRPr>
            </a:lvl5pPr>
            <a:lvl6pPr latinLnBrk="0">
              <a:defRPr lang="pt-BR">
                <a:solidFill>
                  <a:schemeClr val="tx2"/>
                </a:solidFill>
              </a:defRPr>
            </a:lvl6pPr>
            <a:lvl7pPr latinLnBrk="0">
              <a:defRPr lang="pt-BR">
                <a:solidFill>
                  <a:schemeClr val="tx2"/>
                </a:solidFill>
              </a:defRPr>
            </a:lvl7pPr>
            <a:lvl8pPr latinLnBrk="0">
              <a:defRPr lang="pt-BR">
                <a:solidFill>
                  <a:schemeClr val="tx2"/>
                </a:solidFill>
              </a:defRPr>
            </a:lvl8pPr>
            <a:lvl9pPr latinLnBrk="0">
              <a:defRPr lang="pt-BR">
                <a:solidFill>
                  <a:schemeClr val="tx2"/>
                </a:solidFill>
              </a:defRPr>
            </a:lvl9pPr>
          </a:lstStyle>
          <a:p>
            <a:pPr lvl="0"/>
            <a:r>
              <a:rPr lang="pt-BR" sz="8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aixa de texto 16"/>
          <p:cNvSpPr txBox="1"/>
          <p:nvPr/>
        </p:nvSpPr>
        <p:spPr>
          <a:xfrm>
            <a:off x="11918901" y="4715926"/>
            <a:ext cx="648097" cy="828974"/>
          </a:xfrm>
          <a:prstGeom prst="rect">
            <a:avLst/>
          </a:prstGeom>
        </p:spPr>
        <p:txBody>
          <a:bodyPr vert="horz" lIns="108878" tIns="54439" rIns="108878" bIns="54439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pt-B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pt-BR">
                <a:solidFill>
                  <a:schemeClr val="tx2"/>
                </a:solidFill>
              </a:defRPr>
            </a:lvl2pPr>
            <a:lvl3pPr latinLnBrk="0">
              <a:defRPr lang="pt-BR">
                <a:solidFill>
                  <a:schemeClr val="tx2"/>
                </a:solidFill>
              </a:defRPr>
            </a:lvl3pPr>
            <a:lvl4pPr latinLnBrk="0">
              <a:defRPr lang="pt-BR">
                <a:solidFill>
                  <a:schemeClr val="tx2"/>
                </a:solidFill>
              </a:defRPr>
            </a:lvl4pPr>
            <a:lvl5pPr latinLnBrk="0">
              <a:defRPr lang="pt-BR">
                <a:solidFill>
                  <a:schemeClr val="tx2"/>
                </a:solidFill>
              </a:defRPr>
            </a:lvl5pPr>
            <a:lvl6pPr latinLnBrk="0">
              <a:defRPr lang="pt-BR">
                <a:solidFill>
                  <a:schemeClr val="tx2"/>
                </a:solidFill>
              </a:defRPr>
            </a:lvl6pPr>
            <a:lvl7pPr latinLnBrk="0">
              <a:defRPr lang="pt-BR">
                <a:solidFill>
                  <a:schemeClr val="tx2"/>
                </a:solidFill>
              </a:defRPr>
            </a:lvl7pPr>
            <a:lvl8pPr latinLnBrk="0">
              <a:defRPr lang="pt-BR">
                <a:solidFill>
                  <a:schemeClr val="tx2"/>
                </a:solidFill>
              </a:defRPr>
            </a:lvl8pPr>
            <a:lvl9pPr latinLnBrk="0">
              <a:defRPr lang="pt-BR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pt-BR" sz="8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0" name="Imagem 9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279247"/>
            <a:ext cx="9509758" cy="455280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8280657"/>
            <a:ext cx="3249296" cy="389932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0" y="635041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9709265" y="635041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5" name="Título 1"/>
          <p:cNvSpPr txBox="1">
            <a:spLocks/>
          </p:cNvSpPr>
          <p:nvPr userDrawn="1"/>
        </p:nvSpPr>
        <p:spPr>
          <a:xfrm>
            <a:off x="723284" y="6554020"/>
            <a:ext cx="8520469" cy="1532330"/>
          </a:xfrm>
          <a:prstGeom prst="rect">
            <a:avLst/>
          </a:prstGeom>
        </p:spPr>
        <p:txBody>
          <a:bodyPr vert="horz" lIns="108878" tIns="54439" rIns="108878" bIns="54439" rtlCol="0" anchor="ctr">
            <a:normAutofit/>
          </a:bodyPr>
          <a:lstStyle>
            <a:lvl1pPr algn="l" defTabSz="10887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676251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ão de identific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279247"/>
            <a:ext cx="9509758" cy="455280"/>
          </a:xfrm>
          <a:prstGeom prst="rect">
            <a:avLst/>
          </a:prstGeom>
        </p:spPr>
      </p:pic>
      <p:pic>
        <p:nvPicPr>
          <p:cNvPr id="9" name="Imagem 8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8280657"/>
            <a:ext cx="3249296" cy="389932"/>
          </a:xfrm>
          <a:prstGeom prst="rect">
            <a:avLst/>
          </a:prstGeom>
        </p:spPr>
      </p:pic>
      <p:sp>
        <p:nvSpPr>
          <p:cNvPr id="10" name="Retângulo 9"/>
          <p:cNvSpPr/>
          <p:nvPr userDrawn="1"/>
        </p:nvSpPr>
        <p:spPr>
          <a:xfrm>
            <a:off x="0" y="635041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9709265" y="635041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723284" y="655402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676251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2685" y="3312734"/>
            <a:ext cx="3263910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723285" y="4284920"/>
            <a:ext cx="3242294" cy="4130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37602" y="3312734"/>
            <a:ext cx="3256687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826381" y="4284920"/>
            <a:ext cx="3256687" cy="4130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8893995" y="3312734"/>
            <a:ext cx="3263900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8893995" y="4284920"/>
            <a:ext cx="3263900" cy="4130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3" name="Espaço reservado de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4" name="Espaço reservad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" name="Imagem 17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9" name="Imagem 18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1" name="Retângulo 20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281" y="6092108"/>
            <a:ext cx="3242297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20" name="Espaço reservado de imagem 2"/>
          <p:cNvSpPr>
            <a:spLocks noGrp="1" noChangeAspect="1"/>
          </p:cNvSpPr>
          <p:nvPr>
            <p:ph type="pic" idx="15"/>
          </p:nvPr>
        </p:nvSpPr>
        <p:spPr>
          <a:xfrm>
            <a:off x="723281" y="3312734"/>
            <a:ext cx="3242297" cy="216041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pt-BR" sz="1900"/>
            </a:lvl1pPr>
            <a:lvl2pPr marL="544388" indent="0" latinLnBrk="0">
              <a:buNone/>
              <a:defRPr lang="pt-BR" sz="1900"/>
            </a:lvl2pPr>
            <a:lvl3pPr marL="1088776" indent="0" latinLnBrk="0">
              <a:buNone/>
              <a:defRPr lang="pt-BR" sz="1900"/>
            </a:lvl3pPr>
            <a:lvl4pPr marL="1633164" indent="0" latinLnBrk="0">
              <a:buNone/>
              <a:defRPr lang="pt-BR" sz="1900"/>
            </a:lvl4pPr>
            <a:lvl5pPr marL="2177552" indent="0" latinLnBrk="0">
              <a:buNone/>
              <a:defRPr lang="pt-BR" sz="1900"/>
            </a:lvl5pPr>
            <a:lvl6pPr marL="2721940" indent="0" latinLnBrk="0">
              <a:buNone/>
              <a:defRPr lang="pt-BR" sz="1900"/>
            </a:lvl6pPr>
            <a:lvl7pPr marL="3266328" indent="0" latinLnBrk="0">
              <a:buNone/>
              <a:defRPr lang="pt-BR" sz="1900"/>
            </a:lvl7pPr>
            <a:lvl8pPr marL="3810716" indent="0" latinLnBrk="0">
              <a:buNone/>
              <a:defRPr lang="pt-BR" sz="1900"/>
            </a:lvl8pPr>
            <a:lvl9pPr marL="4355104" indent="0" latinLnBrk="0">
              <a:buNone/>
              <a:defRPr lang="pt-BR" sz="19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723281" y="6909013"/>
            <a:ext cx="3242297" cy="150608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793132" y="6092108"/>
            <a:ext cx="3256687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23" name="Espaço reservado de imagem 2"/>
          <p:cNvSpPr>
            <a:spLocks noGrp="1" noChangeAspect="1"/>
          </p:cNvSpPr>
          <p:nvPr>
            <p:ph type="pic" idx="21"/>
          </p:nvPr>
        </p:nvSpPr>
        <p:spPr>
          <a:xfrm>
            <a:off x="4793131" y="3312734"/>
            <a:ext cx="3256687" cy="216041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pt-BR" sz="1900"/>
            </a:lvl1pPr>
            <a:lvl2pPr marL="544388" indent="0" latinLnBrk="0">
              <a:buNone/>
              <a:defRPr lang="pt-BR" sz="1900"/>
            </a:lvl2pPr>
            <a:lvl3pPr marL="1088776" indent="0" latinLnBrk="0">
              <a:buNone/>
              <a:defRPr lang="pt-BR" sz="1900"/>
            </a:lvl3pPr>
            <a:lvl4pPr marL="1633164" indent="0" latinLnBrk="0">
              <a:buNone/>
              <a:defRPr lang="pt-BR" sz="1900"/>
            </a:lvl4pPr>
            <a:lvl5pPr marL="2177552" indent="0" latinLnBrk="0">
              <a:buNone/>
              <a:defRPr lang="pt-BR" sz="1900"/>
            </a:lvl5pPr>
            <a:lvl6pPr marL="2721940" indent="0" latinLnBrk="0">
              <a:buNone/>
              <a:defRPr lang="pt-BR" sz="1900"/>
            </a:lvl6pPr>
            <a:lvl7pPr marL="3266328" indent="0" latinLnBrk="0">
              <a:buNone/>
              <a:defRPr lang="pt-BR" sz="1900"/>
            </a:lvl7pPr>
            <a:lvl8pPr marL="3810716" indent="0" latinLnBrk="0">
              <a:buNone/>
              <a:defRPr lang="pt-BR" sz="1900"/>
            </a:lvl8pPr>
            <a:lvl9pPr marL="4355104" indent="0" latinLnBrk="0">
              <a:buNone/>
              <a:defRPr lang="pt-BR" sz="19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791693" y="6909012"/>
            <a:ext cx="3261000" cy="150608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8884304" y="6092108"/>
            <a:ext cx="3256969" cy="816905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pt-BR" sz="2900" b="0">
                <a:solidFill>
                  <a:schemeClr val="tx1"/>
                </a:solidFill>
              </a:defRPr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26" name="Espaço reservado de imagem 2"/>
          <p:cNvSpPr>
            <a:spLocks noGrp="1" noChangeAspect="1"/>
          </p:cNvSpPr>
          <p:nvPr>
            <p:ph type="pic" idx="22"/>
          </p:nvPr>
        </p:nvSpPr>
        <p:spPr>
          <a:xfrm>
            <a:off x="8884302" y="3312734"/>
            <a:ext cx="3256969" cy="216041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pt-BR" sz="1900"/>
            </a:lvl1pPr>
            <a:lvl2pPr marL="544388" indent="0" latinLnBrk="0">
              <a:buNone/>
              <a:defRPr lang="pt-BR" sz="1900"/>
            </a:lvl2pPr>
            <a:lvl3pPr marL="1088776" indent="0" latinLnBrk="0">
              <a:buNone/>
              <a:defRPr lang="pt-BR" sz="1900"/>
            </a:lvl3pPr>
            <a:lvl4pPr marL="1633164" indent="0" latinLnBrk="0">
              <a:buNone/>
              <a:defRPr lang="pt-BR" sz="1900"/>
            </a:lvl4pPr>
            <a:lvl5pPr marL="2177552" indent="0" latinLnBrk="0">
              <a:buNone/>
              <a:defRPr lang="pt-BR" sz="1900"/>
            </a:lvl5pPr>
            <a:lvl6pPr marL="2721940" indent="0" latinLnBrk="0">
              <a:buNone/>
              <a:defRPr lang="pt-BR" sz="1900"/>
            </a:lvl6pPr>
            <a:lvl7pPr marL="3266328" indent="0" latinLnBrk="0">
              <a:buNone/>
              <a:defRPr lang="pt-BR" sz="1900"/>
            </a:lvl7pPr>
            <a:lvl8pPr marL="3810716" indent="0" latinLnBrk="0">
              <a:buNone/>
              <a:defRPr lang="pt-BR" sz="1900"/>
            </a:lvl8pPr>
            <a:lvl9pPr marL="4355104" indent="0" latinLnBrk="0">
              <a:buNone/>
              <a:defRPr lang="pt-BR" sz="19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8884171" y="6909009"/>
            <a:ext cx="3261283" cy="150608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pt-BR" sz="1700"/>
            </a:lvl1pPr>
            <a:lvl2pPr marL="544388" indent="0" latinLnBrk="0">
              <a:buNone/>
              <a:defRPr lang="pt-BR" sz="1400"/>
            </a:lvl2pPr>
            <a:lvl3pPr marL="1088776" indent="0" latinLnBrk="0">
              <a:buNone/>
              <a:defRPr lang="pt-BR" sz="1200"/>
            </a:lvl3pPr>
            <a:lvl4pPr marL="1633164" indent="0" latinLnBrk="0">
              <a:buNone/>
              <a:defRPr lang="pt-BR" sz="1100"/>
            </a:lvl4pPr>
            <a:lvl5pPr marL="2177552" indent="0" latinLnBrk="0">
              <a:buNone/>
              <a:defRPr lang="pt-BR" sz="1100"/>
            </a:lvl5pPr>
            <a:lvl6pPr marL="2721940" indent="0" latinLnBrk="0">
              <a:buNone/>
              <a:defRPr lang="pt-BR" sz="1100"/>
            </a:lvl6pPr>
            <a:lvl7pPr marL="3266328" indent="0" latinLnBrk="0">
              <a:buNone/>
              <a:defRPr lang="pt-BR" sz="1100"/>
            </a:lvl7pPr>
            <a:lvl8pPr marL="3810716" indent="0" latinLnBrk="0">
              <a:buNone/>
              <a:defRPr lang="pt-BR" sz="1100"/>
            </a:lvl8pPr>
            <a:lvl9pPr marL="4355104" indent="0" latinLnBrk="0">
              <a:buNone/>
              <a:defRPr lang="pt-BR" sz="1100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3" name="Espaço reservado de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4" name="Espaço reservad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" name="Imagem 27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29" name="Imagem 28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31" name="Retângulo 30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32" name="Retângulo 31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33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" name="Imagem 10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2" name="Imagem 11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4" name="Retângulo 13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 rot="5400000">
            <a:off x="8192980" y="2423224"/>
            <a:ext cx="6301046" cy="14546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9716229" y="7367276"/>
            <a:ext cx="3254549" cy="1454601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768903" y="864160"/>
            <a:ext cx="1141614" cy="5137629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o texto vertical 2"/>
          <p:cNvSpPr>
            <a:spLocks noGrp="1"/>
          </p:cNvSpPr>
          <p:nvPr>
            <p:ph type="body" orient="vert" idx="1"/>
          </p:nvPr>
        </p:nvSpPr>
        <p:spPr>
          <a:xfrm>
            <a:off x="723285" y="864161"/>
            <a:ext cx="9430154" cy="7550933"/>
          </a:xfrm>
        </p:spPr>
        <p:txBody>
          <a:bodyPr vert="eaVert"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>
          <a:xfrm>
            <a:off x="7237003" y="8415096"/>
            <a:ext cx="2916436" cy="517598"/>
          </a:xfrm>
        </p:spPr>
        <p:txBody>
          <a:bodyPr/>
          <a:lstStyle/>
          <a:p>
            <a:fld id="{6178E61D-D431-422C-9764-11DAFE33AB63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>
          <a:xfrm>
            <a:off x="723285" y="8415097"/>
            <a:ext cx="6513719" cy="517598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978123" y="7593218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de cantos arredondados 5"/>
          <p:cNvSpPr/>
          <p:nvPr userDrawn="1"/>
        </p:nvSpPr>
        <p:spPr>
          <a:xfrm>
            <a:off x="748145" y="3020638"/>
            <a:ext cx="11637819" cy="643924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>
          <a:xfrm>
            <a:off x="1097279" y="3408221"/>
            <a:ext cx="10956175" cy="57856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4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6" name="Imagem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Retângulo 5"/>
          <p:cNvSpPr/>
          <p:nvPr userDrawn="1"/>
        </p:nvSpPr>
        <p:spPr>
          <a:xfrm>
            <a:off x="0" y="3020637"/>
            <a:ext cx="12961938" cy="640599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>
          <a:xfrm>
            <a:off x="723285" y="3329358"/>
            <a:ext cx="11479800" cy="59808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8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93569"/>
            <a:ext cx="11096971" cy="455280"/>
          </a:xfrm>
          <a:prstGeom prst="rect">
            <a:avLst/>
          </a:prstGeom>
        </p:spPr>
      </p:pic>
      <p:pic>
        <p:nvPicPr>
          <p:cNvPr id="8" name="Imagem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331" y="5794978"/>
            <a:ext cx="1704228" cy="20451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-2" y="3864736"/>
            <a:ext cx="9626140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759142" y="3864736"/>
            <a:ext cx="3199418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285" y="4068342"/>
            <a:ext cx="8520468" cy="1546293"/>
          </a:xfrm>
        </p:spPr>
        <p:txBody>
          <a:bodyPr anchor="ctr">
            <a:normAutofit/>
          </a:bodyPr>
          <a:lstStyle>
            <a:lvl1pPr algn="r" latinLnBrk="0">
              <a:defRPr lang="pt-BR" sz="43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285" y="5999495"/>
            <a:ext cx="8620220" cy="2415602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pt-BR" sz="2400">
                <a:solidFill>
                  <a:schemeClr val="tx1">
                    <a:tint val="75000"/>
                  </a:schemeClr>
                </a:solidFill>
              </a:defRPr>
            </a:lvl1pPr>
            <a:lvl2pPr marL="544388" indent="0" latinLnBrk="0">
              <a:buNone/>
              <a:defRPr lang="pt-BR" sz="2400"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latinLnBrk="0">
              <a:buNone/>
              <a:defRPr lang="pt-BR" sz="2100"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latinLnBrk="0">
              <a:buNone/>
              <a:defRPr lang="pt-BR"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46" y="4258885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2"/>
          <p:cNvSpPr>
            <a:spLocks noGrp="1"/>
          </p:cNvSpPr>
          <p:nvPr>
            <p:ph sz="half" idx="1"/>
          </p:nvPr>
        </p:nvSpPr>
        <p:spPr>
          <a:xfrm>
            <a:off x="723283" y="3312734"/>
            <a:ext cx="4995064" cy="5102364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3"/>
          <p:cNvSpPr>
            <a:spLocks noGrp="1"/>
          </p:cNvSpPr>
          <p:nvPr>
            <p:ph sz="half" idx="2"/>
          </p:nvPr>
        </p:nvSpPr>
        <p:spPr>
          <a:xfrm>
            <a:off x="7177648" y="3312734"/>
            <a:ext cx="4996872" cy="5102364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6" name="Espaço reservad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3" name="Imagem 12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5" name="Retângulo 14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588" y="3312735"/>
            <a:ext cx="4754759" cy="982583"/>
          </a:xfrm>
        </p:spPr>
        <p:txBody>
          <a:bodyPr anchor="b"/>
          <a:lstStyle>
            <a:lvl1pPr marL="0" indent="0" latinLnBrk="0">
              <a:buNone/>
              <a:defRPr lang="pt-BR" sz="2900" b="1"/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4" name="Espaço reservado 3"/>
          <p:cNvSpPr>
            <a:spLocks noGrp="1"/>
          </p:cNvSpPr>
          <p:nvPr>
            <p:ph sz="half" idx="2"/>
          </p:nvPr>
        </p:nvSpPr>
        <p:spPr>
          <a:xfrm>
            <a:off x="723286" y="4295318"/>
            <a:ext cx="4995061" cy="4119778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417953" y="3312734"/>
            <a:ext cx="4756568" cy="981082"/>
          </a:xfrm>
        </p:spPr>
        <p:txBody>
          <a:bodyPr anchor="b"/>
          <a:lstStyle>
            <a:lvl1pPr marL="0" indent="0" latinLnBrk="0">
              <a:buNone/>
              <a:defRPr lang="pt-BR" sz="2900" b="1"/>
            </a:lvl1pPr>
            <a:lvl2pPr marL="544388" indent="0" latinLnBrk="0">
              <a:buNone/>
              <a:defRPr lang="pt-BR" sz="2400" b="1"/>
            </a:lvl2pPr>
            <a:lvl3pPr marL="1088776" indent="0" latinLnBrk="0">
              <a:buNone/>
              <a:defRPr lang="pt-BR" sz="2100" b="1"/>
            </a:lvl3pPr>
            <a:lvl4pPr marL="1633164" indent="0" latinLnBrk="0">
              <a:buNone/>
              <a:defRPr lang="pt-BR" sz="1900" b="1"/>
            </a:lvl4pPr>
            <a:lvl5pPr marL="2177552" indent="0" latinLnBrk="0">
              <a:buNone/>
              <a:defRPr lang="pt-BR" sz="1900" b="1"/>
            </a:lvl5pPr>
            <a:lvl6pPr marL="2721940" indent="0" latinLnBrk="0">
              <a:buNone/>
              <a:defRPr lang="pt-BR" sz="1900" b="1"/>
            </a:lvl6pPr>
            <a:lvl7pPr marL="3266328" indent="0" latinLnBrk="0">
              <a:buNone/>
              <a:defRPr lang="pt-BR" sz="1900" b="1"/>
            </a:lvl7pPr>
            <a:lvl8pPr marL="3810716" indent="0" latinLnBrk="0">
              <a:buNone/>
              <a:defRPr lang="pt-BR" sz="1900" b="1"/>
            </a:lvl8pPr>
            <a:lvl9pPr marL="4355104" indent="0" latinLnBrk="0">
              <a:buNone/>
              <a:defRPr lang="pt-BR" sz="1900" b="1"/>
            </a:lvl9pPr>
          </a:lstStyle>
          <a:p>
            <a:pPr lvl="0"/>
            <a:r>
              <a:rPr lang="pt-BR" dirty="0"/>
              <a:t>Clique para editar o texto mestre </a:t>
            </a:r>
          </a:p>
        </p:txBody>
      </p:sp>
      <p:sp>
        <p:nvSpPr>
          <p:cNvPr id="6" name="Espaço reservado 5"/>
          <p:cNvSpPr>
            <a:spLocks noGrp="1"/>
          </p:cNvSpPr>
          <p:nvPr>
            <p:ph sz="quarter" idx="4"/>
          </p:nvPr>
        </p:nvSpPr>
        <p:spPr>
          <a:xfrm>
            <a:off x="7177648" y="4295318"/>
            <a:ext cx="4996873" cy="4119778"/>
          </a:xfrm>
        </p:spPr>
        <p:txBody>
          <a:bodyPr/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de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8" name="Espaço reservad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" name="Imagem 13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5" name="Imagem 14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7" name="Retângulo 16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8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de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4" name="Espaço reservad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2" name="Retângulo 11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792997"/>
            <a:ext cx="9509758" cy="455280"/>
          </a:xfrm>
          <a:prstGeom prst="rect">
            <a:avLst/>
          </a:prstGeom>
        </p:spPr>
      </p:pic>
      <p:pic>
        <p:nvPicPr>
          <p:cNvPr id="11" name="Imagem 10" descr="HD-ShadowSho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65" y="2794407"/>
            <a:ext cx="3249296" cy="389932"/>
          </a:xfrm>
          <a:prstGeom prst="rect">
            <a:avLst/>
          </a:prstGeom>
        </p:spPr>
      </p:pic>
      <p:sp>
        <p:nvSpPr>
          <p:cNvPr id="12" name="Retângulo 11"/>
          <p:cNvSpPr/>
          <p:nvPr userDrawn="1"/>
        </p:nvSpPr>
        <p:spPr>
          <a:xfrm>
            <a:off x="0" y="864165"/>
            <a:ext cx="9509759" cy="1939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3" name="Retângulo 12"/>
          <p:cNvSpPr/>
          <p:nvPr userDrawn="1"/>
        </p:nvSpPr>
        <p:spPr>
          <a:xfrm>
            <a:off x="9709265" y="864165"/>
            <a:ext cx="3275069" cy="1939547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/>
          <a:lstStyle/>
          <a:p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8520469" cy="153233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2" name="Retângulo de cantos arredondados 1"/>
          <p:cNvSpPr/>
          <p:nvPr userDrawn="1"/>
        </p:nvSpPr>
        <p:spPr>
          <a:xfrm>
            <a:off x="598516" y="2989373"/>
            <a:ext cx="11704320" cy="6553638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2"/>
          <p:cNvSpPr>
            <a:spLocks noGrp="1"/>
          </p:cNvSpPr>
          <p:nvPr>
            <p:ph idx="1"/>
          </p:nvPr>
        </p:nvSpPr>
        <p:spPr>
          <a:xfrm>
            <a:off x="839659" y="3462359"/>
            <a:ext cx="11147293" cy="54821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49" y="1276263"/>
            <a:ext cx="2762250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0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7100">
              <a:schemeClr val="bg2">
                <a:lumMod val="50000"/>
              </a:schemeClr>
            </a:gs>
            <a:gs pos="25000">
              <a:srgbClr val="2799FF"/>
            </a:gs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lumMod val="50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ashOverlay-FullResolve.png"/>
          <p:cNvPicPr>
            <a:picLocks noChangeAspect="1"/>
          </p:cNvPicPr>
          <p:nvPr/>
        </p:nvPicPr>
        <p:blipFill>
          <a:blip r:embed="rId2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1938" cy="9721850"/>
          </a:xfrm>
          <a:prstGeom prst="rect">
            <a:avLst/>
          </a:prstGeom>
        </p:spPr>
      </p:pic>
      <p:sp>
        <p:nvSpPr>
          <p:cNvPr id="2" name="Espaço reservado do título 1"/>
          <p:cNvSpPr>
            <a:spLocks noGrp="1"/>
          </p:cNvSpPr>
          <p:nvPr>
            <p:ph type="title"/>
          </p:nvPr>
        </p:nvSpPr>
        <p:spPr>
          <a:xfrm>
            <a:off x="723284" y="1067770"/>
            <a:ext cx="10220987" cy="1532330"/>
          </a:xfrm>
          <a:prstGeom prst="rect">
            <a:avLst/>
          </a:prstGeom>
        </p:spPr>
        <p:txBody>
          <a:bodyPr vert="horz" lIns="108878" tIns="54439" rIns="108878" bIns="54439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284" y="3312734"/>
            <a:ext cx="11446549" cy="5102364"/>
          </a:xfrm>
          <a:prstGeom prst="rect">
            <a:avLst/>
          </a:prstGeom>
        </p:spPr>
        <p:txBody>
          <a:bodyPr vert="horz" lIns="108878" tIns="54439" rIns="108878" bIns="54439" rtlCol="0">
            <a:normAutofit/>
          </a:bodyPr>
          <a:lstStyle/>
          <a:p>
            <a:pPr lvl="0"/>
            <a:r>
              <a:rPr lang="pt-BR" dirty="0"/>
              <a:t>Clique para editar o texto mestre 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de data 3"/>
          <p:cNvSpPr>
            <a:spLocks noGrp="1"/>
          </p:cNvSpPr>
          <p:nvPr>
            <p:ph type="dt" sz="half" idx="2"/>
          </p:nvPr>
        </p:nvSpPr>
        <p:spPr>
          <a:xfrm>
            <a:off x="8027833" y="8415096"/>
            <a:ext cx="4141999" cy="517598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r" latinLnBrk="0">
              <a:defRPr lang="pt-BR"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pt-BR"/>
              <a:pPr/>
              <a:t>04/07/2021</a:t>
            </a:fld>
            <a:endParaRPr lang="pt-BR" dirty="0"/>
          </a:p>
        </p:txBody>
      </p:sp>
      <p:sp>
        <p:nvSpPr>
          <p:cNvPr id="5" name="Espaço reservado do rodapé 4"/>
          <p:cNvSpPr>
            <a:spLocks noGrp="1"/>
          </p:cNvSpPr>
          <p:nvPr>
            <p:ph type="ftr" sz="quarter" idx="3"/>
          </p:nvPr>
        </p:nvSpPr>
        <p:spPr>
          <a:xfrm>
            <a:off x="723284" y="8415097"/>
            <a:ext cx="7304550" cy="517598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l" latinLnBrk="0">
              <a:defRPr lang="pt-BR"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do número do slide 5"/>
          <p:cNvSpPr>
            <a:spLocks noGrp="1"/>
          </p:cNvSpPr>
          <p:nvPr>
            <p:ph type="sldNum" sz="quarter" idx="4"/>
          </p:nvPr>
        </p:nvSpPr>
        <p:spPr>
          <a:xfrm>
            <a:off x="11407032" y="1067770"/>
            <a:ext cx="1227037" cy="1546294"/>
          </a:xfrm>
          <a:prstGeom prst="rect">
            <a:avLst/>
          </a:prstGeom>
        </p:spPr>
        <p:txBody>
          <a:bodyPr vert="horz" lIns="108878" tIns="54439" rIns="108878" bIns="54439" rtlCol="0" anchor="ctr"/>
          <a:lstStyle>
            <a:lvl1pPr algn="l" latinLnBrk="0">
              <a:defRPr lang="pt-BR"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72" r:id="rId4"/>
    <p:sldLayoutId id="2147483651" r:id="rId5"/>
    <p:sldLayoutId id="2147483652" r:id="rId6"/>
    <p:sldLayoutId id="2147483653" r:id="rId7"/>
    <p:sldLayoutId id="2147483654" r:id="rId8"/>
    <p:sldLayoutId id="2147483669" r:id="rId9"/>
    <p:sldLayoutId id="2147483670" r:id="rId10"/>
    <p:sldLayoutId id="2147483655" r:id="rId11"/>
    <p:sldLayoutId id="2147483656" r:id="rId12"/>
    <p:sldLayoutId id="2147483657" r:id="rId13"/>
    <p:sldLayoutId id="2147483660" r:id="rId14"/>
    <p:sldLayoutId id="2147483661" r:id="rId15"/>
    <p:sldLayoutId id="2147483666" r:id="rId16"/>
    <p:sldLayoutId id="2147483663" r:id="rId17"/>
    <p:sldLayoutId id="2147483667" r:id="rId18"/>
    <p:sldLayoutId id="2147483668" r:id="rId19"/>
    <p:sldLayoutId id="2147483658" r:id="rId20"/>
    <p:sldLayoutId id="214748365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88776" rtl="0" eaLnBrk="1" latinLnBrk="0" hangingPunct="1">
        <a:lnSpc>
          <a:spcPct val="90000"/>
        </a:lnSpc>
        <a:spcBef>
          <a:spcPct val="0"/>
        </a:spcBef>
        <a:buNone/>
        <a:defRPr lang="pt-BR"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194" indent="-272194" algn="l" defTabSz="1088776" rtl="0" eaLnBrk="1" latinLnBrk="0" hangingPunct="1">
        <a:lnSpc>
          <a:spcPct val="90000"/>
        </a:lnSpc>
        <a:spcBef>
          <a:spcPts val="1191"/>
        </a:spcBef>
        <a:buFont typeface="Arial" panose="020B0604020202020204" pitchFamily="34" charset="0"/>
        <a:buChar char="•"/>
        <a:defRPr lang="pt-B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82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970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358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746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lang="pt-BR"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lang="pt-BR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tryit.asp?filename=tryhtml_form_submit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AHDLo9WhYRpH47IgMC0HD1IHDHFlNdL/view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hyperlink" Target="https://www.w3schools.com/html" TargetMode="External"/><Relationship Id="rId4" Type="http://schemas.openxmlformats.org/officeDocument/2006/relationships/hyperlink" Target="https://drive.google.com/file/d/1bEhDqI5qI1JZEmz7zsDse4nNXNthvnID/vie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HTML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t-BR" dirty="0"/>
              <a:t>João Paulo Dias de Almeida</a:t>
            </a:r>
          </a:p>
          <a:p>
            <a:pPr algn="ctr"/>
            <a:r>
              <a:rPr lang="pt-BR" dirty="0"/>
              <a:t>160101181@prof.uninassau.edu.br</a:t>
            </a:r>
          </a:p>
          <a:p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028" y="3771678"/>
            <a:ext cx="3291910" cy="2215465"/>
          </a:xfrm>
          <a:prstGeom prst="rect">
            <a:avLst/>
          </a:prstGeom>
        </p:spPr>
      </p:pic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71B618FB-D666-44E5-82E7-675E32FD0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559" y="3458975"/>
            <a:ext cx="1420435" cy="14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720946" y="0"/>
            <a:ext cx="15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MKT-MDL-02</a:t>
            </a:r>
          </a:p>
          <a:p>
            <a:r>
              <a:rPr lang="pt-BR" sz="1400" dirty="0"/>
              <a:t>Versão 00</a:t>
            </a:r>
          </a:p>
        </p:txBody>
      </p:sp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EFD45AAC-BAD3-48B1-BD7B-98CD84AF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DC7122-0F79-494C-A371-11117A5C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Hyper Text Markup Language</a:t>
            </a:r>
          </a:p>
          <a:p>
            <a:pPr marL="0" indent="0">
              <a:buNone/>
            </a:pPr>
            <a:endParaRPr lang="en-US" sz="5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É a linguagem padrão para criar páginas Web</a:t>
            </a:r>
          </a:p>
          <a:p>
            <a:pPr lvl="1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Descreve a estrutura da página</a:t>
            </a:r>
          </a:p>
          <a:p>
            <a:pPr marL="544388" lvl="1" indent="0">
              <a:buNone/>
            </a:pPr>
            <a:endParaRPr lang="pt-BR" sz="5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Possui elementos que dizem ao navegador como exibir o conteúdo</a:t>
            </a:r>
          </a:p>
          <a:p>
            <a:pPr lvl="1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define um título relevante</a:t>
            </a:r>
          </a:p>
          <a:p>
            <a:pPr lvl="1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 define um parágrafo</a:t>
            </a:r>
          </a:p>
          <a:p>
            <a:pPr lvl="1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Padrão: </a:t>
            </a:r>
            <a:r>
              <a:rPr lang="en-US" b="0" i="0" dirty="0">
                <a:solidFill>
                  <a:srgbClr val="0000CD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Verdana" panose="020B0604030504040204" pitchFamily="34" charset="0"/>
              </a:rPr>
              <a:t>tag</a:t>
            </a:r>
            <a:r>
              <a:rPr lang="en-US" b="0" i="0" dirty="0">
                <a:solidFill>
                  <a:srgbClr val="0000CD"/>
                </a:solidFill>
                <a:effectLst/>
                <a:latin typeface="Verdana" panose="020B0604030504040204" pitchFamily="34" charset="0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Conteúdo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...</a:t>
            </a:r>
            <a:r>
              <a:rPr lang="en-US" b="0" i="0" dirty="0">
                <a:solidFill>
                  <a:srgbClr val="0000CD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Verdana" panose="020B0604030504040204" pitchFamily="34" charset="0"/>
              </a:rPr>
              <a:t>/tag</a:t>
            </a:r>
            <a:r>
              <a:rPr lang="en-US" b="0" i="0" dirty="0">
                <a:solidFill>
                  <a:srgbClr val="0000CD"/>
                </a:solidFill>
                <a:effectLst/>
                <a:latin typeface="Verdana" panose="020B0604030504040204" pitchFamily="34" charset="0"/>
              </a:rPr>
              <a:t>&gt;</a:t>
            </a:r>
          </a:p>
          <a:p>
            <a:pPr marL="544388" lvl="1" indent="0">
              <a:buNone/>
            </a:pPr>
            <a:endParaRPr lang="en-US" sz="500" dirty="0">
              <a:solidFill>
                <a:srgbClr val="0000CD"/>
              </a:solidFill>
              <a:latin typeface="Verdana" panose="020B0604030504040204" pitchFamily="34" charset="0"/>
            </a:endParaRPr>
          </a:p>
          <a:p>
            <a:pPr lvl="1" algn="just"/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Atenção: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Alguns elementos HTML não possuem conteúdo (como o elemento &lt;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&gt;).  Chamamos estes elementos de </a:t>
            </a:r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elementos vazios. 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Eles tamb</a:t>
            </a:r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ém não possuem uma </a:t>
            </a:r>
            <a:r>
              <a:rPr lang="pt-BR" dirty="0" err="1">
                <a:solidFill>
                  <a:srgbClr val="000000"/>
                </a:solidFill>
                <a:latin typeface="Verdana" panose="020B0604030504040204" pitchFamily="34" charset="0"/>
              </a:rPr>
              <a:t>tag</a:t>
            </a:r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 final.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50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B7462E0-100A-40AC-ACBA-7A792FFC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página 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29B9CC-0F9E-4B48-8F19-879836C8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7" y="3456432"/>
            <a:ext cx="12558444" cy="58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0DF910-C2E1-4177-81BA-77B78104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para Desenvolvimento Web</a:t>
            </a:r>
          </a:p>
        </p:txBody>
      </p:sp>
    </p:spTree>
    <p:extLst>
      <p:ext uri="{BB962C8B-B14F-4D97-AF65-F5344CB8AC3E}">
        <p14:creationId xmlns:p14="http://schemas.microsoft.com/office/powerpoint/2010/main" val="146057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Qualquer desenvolvedor front-</a:t>
            </a:r>
            <a:r>
              <a:rPr lang="pt-BR" dirty="0" err="1"/>
              <a:t>end</a:t>
            </a:r>
            <a:r>
              <a:rPr lang="pt-BR" dirty="0"/>
              <a:t> precisa conhecer o HTML</a:t>
            </a:r>
          </a:p>
          <a:p>
            <a:pPr marL="0" indent="0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HTML é a linguagem usada para estruturar todo o conteúdo de um site. O recomendado é que você aprenda os fundamentos de HTML, e coloque os conhecimentos em prática criando uma página na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4134E5-4F5C-46C9-8A06-1DDCF57D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28" y="5984537"/>
            <a:ext cx="4286481" cy="33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84" y="3468899"/>
            <a:ext cx="11479800" cy="5980897"/>
          </a:xfrm>
        </p:spPr>
        <p:txBody>
          <a:bodyPr/>
          <a:lstStyle/>
          <a:p>
            <a:pPr algn="just"/>
            <a:r>
              <a:rPr lang="pt-BR" dirty="0"/>
              <a:t>Outra tecnologia que todo programador de front-</a:t>
            </a:r>
            <a:r>
              <a:rPr lang="pt-BR" dirty="0" err="1"/>
              <a:t>end</a:t>
            </a:r>
            <a:r>
              <a:rPr lang="pt-BR" dirty="0"/>
              <a:t> precisa conhecer é o CSS, que significa </a:t>
            </a:r>
            <a:r>
              <a:rPr lang="pt-BR" dirty="0" err="1"/>
              <a:t>Cascading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 </a:t>
            </a:r>
            <a:r>
              <a:rPr lang="pt-BR" dirty="0" err="1"/>
              <a:t>Sheets</a:t>
            </a:r>
            <a:r>
              <a:rPr lang="pt-BR" dirty="0"/>
              <a:t>.</a:t>
            </a:r>
          </a:p>
          <a:p>
            <a:pPr marL="0" indent="0" algn="just">
              <a:buNone/>
            </a:pPr>
            <a:endParaRPr lang="pt-BR" sz="500" dirty="0"/>
          </a:p>
          <a:p>
            <a:pPr lvl="1" algn="just"/>
            <a:r>
              <a:rPr lang="pt-BR" dirty="0"/>
              <a:t>Para o português poderíamos traduzir como folhas de estilo em cascata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5E89D1-8CD3-4B3B-90E8-E0090CA9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66" y="6820963"/>
            <a:ext cx="2049119" cy="20491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9C9F95-55F6-4B9D-9720-7AEFC99B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2633"/>
            <a:ext cx="4553712" cy="32892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B69ED6-7237-4B7A-BFCF-00BD132CB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24" y="6459349"/>
            <a:ext cx="4878796" cy="32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Na prática o CSS pode ser considerado um complemento para o HTML, pois organiza melhor as linhas e adiciona novas possibilidades ao código </a:t>
            </a:r>
          </a:p>
          <a:p>
            <a:pPr marL="0" indent="0" algn="just">
              <a:buNone/>
            </a:pPr>
            <a:endParaRPr lang="pt-BR" sz="1000" dirty="0"/>
          </a:p>
          <a:p>
            <a:pPr algn="just"/>
            <a:r>
              <a:rPr lang="pt-BR" dirty="0"/>
              <a:t>Com essa linguagem você pode mudar praticamente todo o visual de um site, por isso é fundamental conhecê-la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81C420-CB37-4E91-B07E-7E27042D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66" y="6820963"/>
            <a:ext cx="2049119" cy="20491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2D5154-BC62-427F-9263-D1541E87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2633"/>
            <a:ext cx="4553712" cy="328921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059C73-E883-44DB-9B30-1B3982D7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24" y="6459349"/>
            <a:ext cx="4878796" cy="32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dirty="0" err="1"/>
              <a:t>JavaScript</a:t>
            </a:r>
            <a:r>
              <a:rPr lang="pt-BR" dirty="0"/>
              <a:t> também pode ser considerado um complemento ao HTML e ao CSS, pois é uma linguagem responsável por algumas funções e comportamentos que tornam os sites mais dinâmicos 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javascript</a:t>
            </a:r>
            <a:r>
              <a:rPr lang="pt-BR" dirty="0"/>
              <a:t> é uma linguagem de programação, que oferece inúmeras possibilidades de funcionalidades e tratamentos de dados tanto no front </a:t>
            </a:r>
            <a:r>
              <a:rPr lang="pt-BR" dirty="0" err="1"/>
              <a:t>end</a:t>
            </a:r>
            <a:r>
              <a:rPr lang="pt-BR" dirty="0"/>
              <a:t> como no </a:t>
            </a:r>
            <a:r>
              <a:rPr lang="pt-BR" dirty="0" err="1"/>
              <a:t>back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 das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9FC5A2-F812-444F-995F-8724EC05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1586"/>
            <a:ext cx="6675120" cy="32802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AF0B15-53AD-495D-9AC6-C87D88FE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44" y="6441586"/>
            <a:ext cx="2255449" cy="29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2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Bibliotecas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Bibliotecas são scripts </a:t>
            </a:r>
            <a:r>
              <a:rPr lang="pt-BR" dirty="0" err="1"/>
              <a:t>pré</a:t>
            </a:r>
            <a:r>
              <a:rPr lang="pt-BR" dirty="0"/>
              <a:t>-escrito que permitem um desenvolvimento mais fácil de aplicativos baseados em </a:t>
            </a:r>
            <a:r>
              <a:rPr lang="pt-BR" dirty="0" err="1"/>
              <a:t>JavaScript</a:t>
            </a:r>
            <a:r>
              <a:rPr lang="pt-BR" dirty="0"/>
              <a:t>, especialmente para AJAX e outras tecnologias centradas na Web</a:t>
            </a:r>
          </a:p>
          <a:p>
            <a:pPr marL="0" indent="0" algn="just">
              <a:buNone/>
            </a:pPr>
            <a:endParaRPr lang="pt-BR" sz="500" dirty="0"/>
          </a:p>
          <a:p>
            <a:pPr lvl="1" algn="just"/>
            <a:r>
              <a:rPr lang="pt-BR" dirty="0"/>
              <a:t>O </a:t>
            </a:r>
            <a:r>
              <a:rPr lang="pt-BR" dirty="0" err="1"/>
              <a:t>jQuery</a:t>
            </a:r>
            <a:r>
              <a:rPr lang="pt-BR" dirty="0"/>
              <a:t> , por exemplo, é uma biblioteca que ajuda a sintetizar o código, reduzindo suas linhas e mantendo a mesma função.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64F688-4FD2-4421-B7F0-68FA2272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33742"/>
            <a:ext cx="5943599" cy="22881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631C95-D690-49A7-A40D-EB2C9997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7433741"/>
            <a:ext cx="7052097" cy="22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Frameworks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Um framework é uma abstração que une códigos comuns entre vários projetos de software provendo uma funcionalidade genérica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A8EBFC-C567-4372-94C6-CE690137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1083"/>
            <a:ext cx="6620256" cy="33760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57C8E8-E86B-4851-8993-8CEDC5BB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94" y="6637042"/>
            <a:ext cx="3205446" cy="3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CC6A4-2D14-4392-9F57-9E233CEB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Frameworks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CC84C-B64D-4D8E-BBF5-84D11886C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dirty="0" err="1"/>
              <a:t>Bootstrap</a:t>
            </a:r>
            <a:r>
              <a:rPr lang="pt-BR" dirty="0"/>
              <a:t> é um framework muito popular, voltado para a criação de sites responsivos. Seus recursos são muito usados por programadores front-</a:t>
            </a:r>
            <a:r>
              <a:rPr lang="pt-BR" dirty="0" err="1"/>
              <a:t>end</a:t>
            </a:r>
            <a:r>
              <a:rPr lang="pt-BR" dirty="0"/>
              <a:t>, pois a ferramenta oferece componentes e recursos que simplificam e tornam mais ágil o desenvolvimento web. O </a:t>
            </a:r>
            <a:r>
              <a:rPr lang="pt-BR" dirty="0" err="1"/>
              <a:t>Bootstrap</a:t>
            </a:r>
            <a:r>
              <a:rPr lang="pt-BR" dirty="0"/>
              <a:t> é gratuito, oferece modelos e estilos editáveis que facilitam a criação de layouts responsivos.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A8EBFC-C567-4372-94C6-CE690137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1083"/>
            <a:ext cx="6620256" cy="33760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57C8E8-E86B-4851-8993-8CEDC5BB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94" y="6637042"/>
            <a:ext cx="3205446" cy="3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5FE425A-204F-4A1B-958A-3E9D53FE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Web e o HTTP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9DB5D4D-3D2E-4A0F-B3FA-6C3BA7D8D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3408222"/>
            <a:ext cx="10956175" cy="2513607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Inicialmente (-1990), a Internet era utilizada principalmente para acessar arquivos remotos e transferi-los para máquinas locais</a:t>
            </a:r>
          </a:p>
          <a:p>
            <a:pPr marL="0" indent="0">
              <a:buNone/>
            </a:pPr>
            <a:endParaRPr lang="pt-BR" sz="500" dirty="0"/>
          </a:p>
          <a:p>
            <a:r>
              <a:rPr lang="pt-BR" dirty="0">
                <a:solidFill>
                  <a:schemeClr val="bg1"/>
                </a:solidFill>
              </a:rPr>
              <a:t>Em 1994, Tim Berners-Lee desenvolveu a World </a:t>
            </a:r>
            <a:r>
              <a:rPr lang="pt-BR" dirty="0" err="1">
                <a:solidFill>
                  <a:schemeClr val="bg1"/>
                </a:solidFill>
              </a:rPr>
              <a:t>Wide</a:t>
            </a:r>
            <a:r>
              <a:rPr lang="pt-BR" dirty="0">
                <a:solidFill>
                  <a:schemeClr val="bg1"/>
                </a:solidFill>
              </a:rPr>
              <a:t> Web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6183D5-8757-4D00-8A1C-2E9270BB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279" y="6370410"/>
            <a:ext cx="4236175" cy="282756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8CCA3F-DFC6-4AFB-9979-DA691AB4658D}"/>
              </a:ext>
            </a:extLst>
          </p:cNvPr>
          <p:cNvSpPr txBox="1"/>
          <p:nvPr/>
        </p:nvSpPr>
        <p:spPr>
          <a:xfrm>
            <a:off x="1097279" y="5690500"/>
            <a:ext cx="647917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7288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Uma aplicação executada na Internet</a:t>
            </a:r>
          </a:p>
          <a:p>
            <a:pPr lvl="1" algn="just"/>
            <a:endParaRPr lang="pt-BR" sz="1000" dirty="0">
              <a:solidFill>
                <a:schemeClr val="bg1"/>
              </a:solidFill>
            </a:endParaRPr>
          </a:p>
          <a:p>
            <a:pPr marL="887288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Permite a comunicação entre diferentes computadores conectados na rede</a:t>
            </a:r>
          </a:p>
          <a:p>
            <a:pPr lvl="1" algn="just"/>
            <a:endParaRPr lang="pt-BR" sz="1000" dirty="0">
              <a:solidFill>
                <a:schemeClr val="bg1"/>
              </a:solidFill>
            </a:endParaRPr>
          </a:p>
          <a:p>
            <a:pPr marL="887288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b="1" dirty="0">
                <a:solidFill>
                  <a:schemeClr val="bg1"/>
                </a:solidFill>
              </a:rPr>
              <a:t>HTTP</a:t>
            </a:r>
            <a:r>
              <a:rPr lang="pt-BR" sz="2400" dirty="0">
                <a:solidFill>
                  <a:schemeClr val="bg1"/>
                </a:solidFill>
              </a:rPr>
              <a:t> é o protocolo que define como é feita essa comunicação</a:t>
            </a:r>
          </a:p>
        </p:txBody>
      </p:sp>
    </p:spTree>
    <p:extLst>
      <p:ext uri="{BB962C8B-B14F-4D97-AF65-F5344CB8AC3E}">
        <p14:creationId xmlns:p14="http://schemas.microsoft.com/office/powerpoint/2010/main" val="7771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53658-D267-4688-B38B-3D1B68CEB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Tecnologias: Versionamento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EAE87-4032-4539-BD7F-7167EC9A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É quase impossível imaginar desenvolvimento de software sem um sistema de controle de versões. E já faz anos que o </a:t>
            </a:r>
            <a:r>
              <a:rPr lang="pt-BR" dirty="0" err="1"/>
              <a:t>Git</a:t>
            </a:r>
            <a:r>
              <a:rPr lang="pt-BR" dirty="0"/>
              <a:t> se tornou o maior expoente dessa categoria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595475-F528-4441-9D4D-19DAFCFE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15" y="5612497"/>
            <a:ext cx="3346315" cy="3041583"/>
          </a:xfrm>
          <a:prstGeom prst="rect">
            <a:avLst/>
          </a:prstGeom>
        </p:spPr>
      </p:pic>
      <p:pic>
        <p:nvPicPr>
          <p:cNvPr id="1028" name="Picture 4" descr="How to Auto-sync Update from One Github Repository to Other Repository  Using Github Workflow | by Wendy Yanto | The Startup | Medium">
            <a:extLst>
              <a:ext uri="{FF2B5EF4-FFF2-40B4-BE49-F238E27FC236}">
                <a16:creationId xmlns:a16="http://schemas.microsoft.com/office/drawing/2014/main" id="{4E475E5F-D6DC-483D-9CAE-1CDD78FF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25" y="5612497"/>
            <a:ext cx="5722116" cy="315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55C1-0613-44D6-8B81-BE1DBCDE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36282-0E70-42A7-8FEF-C65891AA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657"/>
            <a:ext cx="12961938" cy="67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263496-1D2E-491E-9709-C16839CC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7000" dirty="0"/>
              <a:t>Vamos praticar!</a:t>
            </a:r>
          </a:p>
        </p:txBody>
      </p:sp>
    </p:spTree>
    <p:extLst>
      <p:ext uri="{BB962C8B-B14F-4D97-AF65-F5344CB8AC3E}">
        <p14:creationId xmlns:p14="http://schemas.microsoft.com/office/powerpoint/2010/main" val="5985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E53691-5EC9-4558-9D2C-C4695CB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B77720-368B-457C-A268-D9566D3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estrutura básica de uma página HTML: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3CB659-67F7-4172-8BDB-886B90C9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55" y="4288620"/>
            <a:ext cx="10053567" cy="46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E53691-5EC9-4558-9D2C-C4695CB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BB77720-368B-457C-A268-D9566D3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Utilizamos as </a:t>
            </a:r>
            <a:r>
              <a:rPr lang="pt-BR" dirty="0" err="1"/>
              <a:t>tags</a:t>
            </a:r>
            <a:r>
              <a:rPr lang="pt-BR" dirty="0"/>
              <a:t>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BR" dirty="0"/>
              <a:t>,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dirty="0"/>
              <a:t>,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DC143C"/>
                </a:solidFill>
                <a:latin typeface="Consolas" panose="020B0609020204030204" pitchFamily="49" charset="0"/>
              </a:rPr>
              <a:t>br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</a:p>
          <a:p>
            <a:pPr algn="just"/>
            <a:r>
              <a:rPr lang="pt-BR" dirty="0"/>
              <a:t>Vimos que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&lt;!DOCTYPE&gt;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/>
              <a:t>informa ao navegador que a página que será exibida utiliza HTML 5</a:t>
            </a:r>
          </a:p>
          <a:p>
            <a:pPr algn="just"/>
            <a:r>
              <a:rPr lang="pt-BR" dirty="0"/>
              <a:t>O próprio documento HTML começa 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DC143C"/>
                </a:solidFill>
                <a:latin typeface="Consolas" panose="020B0609020204030204" pitchFamily="49" charset="0"/>
              </a:rPr>
              <a:t>html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&gt; </a:t>
            </a:r>
            <a:r>
              <a:rPr lang="pt-BR" dirty="0"/>
              <a:t>e termina com 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&lt;/</a:t>
            </a:r>
            <a:r>
              <a:rPr lang="pt-BR" dirty="0" err="1">
                <a:solidFill>
                  <a:srgbClr val="DC143C"/>
                </a:solidFill>
                <a:latin typeface="Consolas" panose="020B0609020204030204" pitchFamily="49" charset="0"/>
              </a:rPr>
              <a:t>html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endParaRPr lang="pt-BR" dirty="0"/>
          </a:p>
          <a:p>
            <a:pPr algn="just"/>
            <a:r>
              <a:rPr lang="pt-BR" dirty="0"/>
              <a:t>A parte visível do documento HTML está entre 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DC143C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pt-BR" dirty="0"/>
              <a:t> e 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&lt;/</a:t>
            </a:r>
            <a:r>
              <a:rPr lang="pt-BR" dirty="0" err="1">
                <a:solidFill>
                  <a:srgbClr val="DC143C"/>
                </a:solidFill>
                <a:latin typeface="Consolas" panose="020B0609020204030204" pitchFamily="49" charset="0"/>
              </a:rPr>
              <a:t>body</a:t>
            </a:r>
            <a:r>
              <a:rPr lang="pt-BR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</a:p>
          <a:p>
            <a:pPr algn="just"/>
            <a:endParaRPr lang="pt-BR" dirty="0">
              <a:solidFill>
                <a:srgbClr val="DC143C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sz="4000" dirty="0"/>
              <a:t>https://www.w3schools.com/html</a:t>
            </a:r>
          </a:p>
        </p:txBody>
      </p:sp>
    </p:spTree>
    <p:extLst>
      <p:ext uri="{BB962C8B-B14F-4D97-AF65-F5344CB8AC3E}">
        <p14:creationId xmlns:p14="http://schemas.microsoft.com/office/powerpoint/2010/main" val="16807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D3DC1-5B53-4B67-9D0D-D3227F0C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visualizar a página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4ECB7F-A975-4E02-AFD4-A413B4701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Criando um arquivo .</a:t>
            </a:r>
            <a:r>
              <a:rPr lang="pt-BR" dirty="0" err="1"/>
              <a:t>html</a:t>
            </a:r>
            <a:r>
              <a:rPr lang="pt-BR" dirty="0"/>
              <a:t> e abrindo ele no navegador</a:t>
            </a:r>
          </a:p>
          <a:p>
            <a:pPr marL="0" indent="0">
              <a:buNone/>
            </a:pPr>
            <a:endParaRPr lang="pt-BR" sz="1000" dirty="0"/>
          </a:p>
          <a:p>
            <a:r>
              <a:rPr lang="pt-BR" dirty="0"/>
              <a:t>Utilizando uma IDE</a:t>
            </a:r>
          </a:p>
          <a:p>
            <a:pPr lvl="1"/>
            <a:r>
              <a:rPr lang="pt-BR" dirty="0" err="1"/>
              <a:t>Notepad</a:t>
            </a:r>
            <a:r>
              <a:rPr lang="pt-BR" dirty="0"/>
              <a:t>++</a:t>
            </a:r>
          </a:p>
          <a:p>
            <a:pPr lvl="1"/>
            <a:r>
              <a:rPr lang="pt-BR" dirty="0"/>
              <a:t>Visual Studio </a:t>
            </a:r>
            <a:r>
              <a:rPr lang="pt-BR" dirty="0" err="1"/>
              <a:t>Code</a:t>
            </a:r>
            <a:r>
              <a:rPr lang="pt-BR" dirty="0"/>
              <a:t> (</a:t>
            </a:r>
            <a:r>
              <a:rPr lang="pt-BR" dirty="0" err="1"/>
              <a:t>VSCode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Eclipse</a:t>
            </a:r>
          </a:p>
          <a:p>
            <a:pPr lvl="1"/>
            <a:r>
              <a:rPr lang="pt-BR" dirty="0" err="1"/>
              <a:t>Netbeans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83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19AE5-CEB2-4247-A67B-29104A95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Vamos testar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8176F3-C196-4ACF-9F28-031D0DA5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8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889C2-6C18-4862-94D9-AEED4A65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nosso próprio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B66A9-A484-4E58-BAC7-6F647B248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59" y="3462359"/>
            <a:ext cx="11888789" cy="5482136"/>
          </a:xfrm>
        </p:spPr>
        <p:txBody>
          <a:bodyPr/>
          <a:lstStyle/>
          <a:p>
            <a:r>
              <a:rPr lang="pt-BR" dirty="0"/>
              <a:t>Os links HTML são definidos com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&lt;a&gt;</a:t>
            </a:r>
          </a:p>
          <a:p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link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Link para um </a:t>
            </a:r>
            <a:r>
              <a:rPr lang="en-US" dirty="0" err="1"/>
              <a:t>arquivo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	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="page1.html"&gt;</a:t>
            </a:r>
            <a:r>
              <a:rPr lang="en-US" dirty="0"/>
              <a:t>This is a link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pt-BR" dirty="0">
              <a:solidFill>
                <a:srgbClr val="0000CD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891DE-8809-48F0-BF99-9B876FE9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992CE7-2766-4F51-844D-150DC8B1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84" y="3462359"/>
            <a:ext cx="11054188" cy="548213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As imagens HTML são definidas com 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pt-BR" dirty="0"/>
              <a:t>&gt;</a:t>
            </a:r>
          </a:p>
          <a:p>
            <a:pPr marL="0" indent="0">
              <a:buNone/>
            </a:pPr>
            <a:endParaRPr lang="pt-BR" sz="1000" dirty="0"/>
          </a:p>
          <a:p>
            <a:r>
              <a:rPr lang="pt-BR" dirty="0"/>
              <a:t>O arquivo de origem (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pt-BR" dirty="0"/>
              <a:t>), o texto alternativo (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pt-BR" dirty="0"/>
              <a:t>),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t-BR" dirty="0"/>
              <a:t>, e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pt-BR" dirty="0"/>
              <a:t> são fornecidos como atributos</a:t>
            </a:r>
          </a:p>
          <a:p>
            <a:pPr marL="0" indent="0">
              <a:buNone/>
            </a:pPr>
            <a:endParaRPr lang="pt-BR" sz="1000" dirty="0"/>
          </a:p>
          <a:p>
            <a:r>
              <a:rPr lang="pt-BR" dirty="0"/>
              <a:t>O atributo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pt-BR" dirty="0"/>
              <a:t> define um texto para ser exibido caso a imagem não possa ser renderizada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="w3schools.jpg"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alt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="W3Schools.com"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="104"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="142"&gt;</a:t>
            </a:r>
          </a:p>
          <a:p>
            <a:pPr marL="0" indent="0">
              <a:buNone/>
            </a:pPr>
            <a:endParaRPr lang="en-US" sz="1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/>
              <a:t>Imagem da Internet</a:t>
            </a:r>
          </a:p>
          <a:p>
            <a:pPr marL="0" indent="0">
              <a:buNone/>
            </a:pPr>
            <a:endParaRPr lang="pt-BR" sz="500" dirty="0"/>
          </a:p>
          <a:p>
            <a:pPr marL="0" indent="0">
              <a:buNone/>
            </a:pP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pt-BR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pt-BR" dirty="0"/>
              <a:t>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&lt;link&gt;</a:t>
            </a:r>
            <a:r>
              <a:rPr lang="pt-B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="Imagem da Internet"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="293" 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="180"&gt;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3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 atributos HTML fornecem informações adicionais sobre os elementos HTML</a:t>
            </a:r>
          </a:p>
          <a:p>
            <a:pPr marL="0" indent="0" algn="just">
              <a:buNone/>
            </a:pPr>
            <a:endParaRPr lang="pt-BR" sz="5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Todos os elementos HTML podem ter </a:t>
            </a:r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atributos</a:t>
            </a:r>
            <a:endParaRPr lang="pt-B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 atributos fornecem </a:t>
            </a:r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informações adicionais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sobre os elementos</a:t>
            </a:r>
          </a:p>
          <a:p>
            <a:pPr lvl="1" algn="just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 atributos são sempre especificados na 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tag</a:t>
            </a:r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inicial</a:t>
            </a:r>
            <a:endParaRPr lang="pt-B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Os atributos geralmente vêm em pares nome / valor como: </a:t>
            </a:r>
            <a:r>
              <a:rPr lang="pt-BR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nome = "valor"</a:t>
            </a:r>
            <a:endParaRPr lang="pt-B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3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720946" y="0"/>
            <a:ext cx="15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MKT-MDL-02</a:t>
            </a:r>
          </a:p>
          <a:p>
            <a:r>
              <a:rPr lang="pt-BR" sz="1400" dirty="0"/>
              <a:t>Versão 00</a:t>
            </a:r>
          </a:p>
        </p:txBody>
      </p:sp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EFD45AAC-BAD3-48B1-BD7B-98CD84AF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DC7122-0F79-494C-A371-11117A5C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Define como é feita a transmissão de dados entre </a:t>
            </a:r>
            <a:r>
              <a:rPr lang="pt-BR" b="1" dirty="0"/>
              <a:t>cliente</a:t>
            </a:r>
            <a:r>
              <a:rPr lang="pt-BR" dirty="0"/>
              <a:t> e </a:t>
            </a:r>
            <a:r>
              <a:rPr lang="pt-BR" b="1" dirty="0"/>
              <a:t>servidor</a:t>
            </a:r>
          </a:p>
          <a:p>
            <a:pPr marL="544388" lvl="1" indent="0">
              <a:buNone/>
            </a:pPr>
            <a:endParaRPr lang="pt-BR" sz="500" dirty="0"/>
          </a:p>
          <a:p>
            <a:pPr marL="544388" lvl="1" indent="0">
              <a:buNone/>
            </a:pPr>
            <a:endParaRPr lang="pt-BR" sz="500" dirty="0"/>
          </a:p>
          <a:p>
            <a:pPr marL="544388" lvl="1" indent="0">
              <a:buNone/>
            </a:pPr>
            <a:endParaRPr lang="pt-BR" sz="500" dirty="0"/>
          </a:p>
          <a:p>
            <a:pPr marL="544388" lvl="1" indent="0">
              <a:buNone/>
            </a:pPr>
            <a:endParaRPr lang="pt-BR" sz="500" dirty="0"/>
          </a:p>
          <a:p>
            <a:r>
              <a:rPr lang="pt-BR" dirty="0"/>
              <a:t>Cliente                                            Servidor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8371EE-825E-4E43-9704-DDE8C7CB7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1556" y1="58667" x2="51556" y2="58667"/>
                        <a14:foregroundMark x1="48000" y1="47556" x2="48000" y2="47556"/>
                        <a14:foregroundMark x1="41333" y1="45333" x2="41333" y2="45333"/>
                        <a14:foregroundMark x1="44000" y1="56889" x2="44000" y2="56889"/>
                        <a14:foregroundMark x1="60444" y1="48444" x2="60444" y2="48444"/>
                        <a14:foregroundMark x1="52889" y1="38667" x2="52889" y2="38667"/>
                        <a14:foregroundMark x1="43111" y1="38667" x2="42222" y2="40000"/>
                        <a14:foregroundMark x1="34222" y1="50667" x2="34222" y2="50667"/>
                        <a14:foregroundMark x1="40000" y1="61778" x2="40000" y2="61778"/>
                        <a14:foregroundMark x1="50667" y1="66222" x2="50667" y2="66222"/>
                        <a14:foregroundMark x1="63111" y1="60889" x2="63556" y2="60444"/>
                        <a14:foregroundMark x1="63556" y1="46667" x2="63556" y2="44889"/>
                        <a14:foregroundMark x1="60000" y1="37778" x2="58667" y2="37778"/>
                        <a14:foregroundMark x1="45333" y1="35111" x2="45333" y2="35111"/>
                        <a14:foregroundMark x1="48444" y1="34222" x2="52444" y2="37778"/>
                        <a14:foregroundMark x1="51111" y1="44889" x2="49333" y2="52444"/>
                        <a14:foregroundMark x1="50667" y1="58667" x2="51111" y2="60444"/>
                        <a14:foregroundMark x1="41333" y1="54222" x2="40000" y2="51556"/>
                        <a14:foregroundMark x1="39111" y1="48889" x2="39111" y2="48889"/>
                        <a14:foregroundMark x1="38222" y1="44444" x2="38222" y2="43111"/>
                        <a14:foregroundMark x1="39556" y1="40444" x2="40000" y2="39111"/>
                        <a14:foregroundMark x1="42667" y1="36889" x2="42667" y2="36889"/>
                        <a14:foregroundMark x1="34667" y1="45333" x2="34667" y2="45333"/>
                        <a14:foregroundMark x1="34667" y1="54667" x2="34667" y2="54667"/>
                        <a14:foregroundMark x1="42222" y1="64000" x2="42222" y2="64000"/>
                        <a14:foregroundMark x1="54222" y1="65778" x2="54222" y2="65778"/>
                        <a14:foregroundMark x1="60444" y1="63556" x2="60444" y2="63556"/>
                        <a14:foregroundMark x1="47111" y1="67111" x2="47111" y2="67111"/>
                        <a14:foregroundMark x1="35556" y1="60000" x2="35556" y2="60000"/>
                        <a14:foregroundMark x1="66667" y1="55111" x2="66667" y2="55111"/>
                        <a14:foregroundMark x1="64444" y1="41333" x2="64889" y2="41778"/>
                        <a14:foregroundMark x1="66222" y1="48889" x2="66222" y2="48889"/>
                        <a14:foregroundMark x1="65778" y1="53778" x2="65778" y2="53778"/>
                        <a14:foregroundMark x1="66222" y1="51556" x2="66222" y2="51556"/>
                        <a14:foregroundMark x1="64889" y1="57778" x2="64889" y2="5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79" y="5593522"/>
            <a:ext cx="1541081" cy="15410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513CDA-CE1B-45DF-88D6-11978413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7778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9696" y="5385457"/>
            <a:ext cx="1831181" cy="18311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91B28-3280-4572-AC32-A73B3752F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3438" y="7216638"/>
            <a:ext cx="1831181" cy="182304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E12AC16-EE17-42D0-ABAC-798207B59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8158" y="7298218"/>
            <a:ext cx="2335830" cy="197205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8AB084-55A3-4E15-B418-3C621D2A2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845" y="5577965"/>
            <a:ext cx="3404376" cy="16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3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Atributo: </a:t>
            </a:r>
            <a:r>
              <a:rPr lang="pt-BR" dirty="0" err="1"/>
              <a:t>src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tag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&lt;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img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 é usada para embutir uma imagem em uma página HTML. O atributo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src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especifica o caminho para a imagem a ser exibida</a:t>
            </a:r>
            <a:endParaRPr lang="pt-BR" sz="5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Existem duas maneiras de especificar o URL no atributo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src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marL="544388" lvl="1" indent="0" algn="just">
              <a:buNone/>
            </a:pPr>
            <a:r>
              <a:rPr lang="pt-BR" b="1" dirty="0"/>
              <a:t>1. URL absoluto - </a:t>
            </a:r>
            <a:r>
              <a:rPr lang="pt-BR" dirty="0"/>
              <a:t>Links para uma imagem externa hospedada em outro site imagens externas podem estar protegidas por direitos autorais. Além disso, você não pode controlar imagens externas; ele pode ser removido ou alterado repentinamente.</a:t>
            </a:r>
          </a:p>
          <a:p>
            <a:pPr marL="0" indent="0" algn="just">
              <a:buNone/>
            </a:pPr>
            <a:endParaRPr lang="pt-BR" sz="1100" dirty="0"/>
          </a:p>
          <a:p>
            <a:pPr marL="544388" lvl="1" indent="0" algn="just">
              <a:buNone/>
            </a:pPr>
            <a:r>
              <a:rPr lang="pt-BR" b="1" dirty="0"/>
              <a:t>2. URL relativo - </a:t>
            </a:r>
            <a:r>
              <a:rPr lang="pt-BR" dirty="0"/>
              <a:t>Links para uma imagem hospedada no site. Se o URL começar sem barra, ele será relativo à página atual. Caso contrário, será relativo ao domínio</a:t>
            </a:r>
          </a:p>
        </p:txBody>
      </p:sp>
    </p:spTree>
    <p:extLst>
      <p:ext uri="{BB962C8B-B14F-4D97-AF65-F5344CB8AC3E}">
        <p14:creationId xmlns:p14="http://schemas.microsoft.com/office/powerpoint/2010/main" val="35198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Atributo: </a:t>
            </a:r>
            <a:r>
              <a:rPr lang="pt-BR" dirty="0" err="1"/>
              <a:t>style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O atributo </a:t>
            </a:r>
            <a:r>
              <a:rPr lang="pt-BR" sz="27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t-BR" sz="27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é usado para adicionar estilos a um elemento, como cor, fonte, tamanho e muito mais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color:red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red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just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background-color:powderblue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Atributo: </a:t>
            </a:r>
            <a:r>
              <a:rPr lang="pt-BR" dirty="0" err="1"/>
              <a:t>font-family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59" y="3462359"/>
            <a:ext cx="11468165" cy="5482136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A propriedade CSS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font-family 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 a fonte a ser usada para um elemento HTML</a:t>
            </a:r>
            <a:endParaRPr lang="pt-B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font-family:verdana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font-family:courier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40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Atributo: </a:t>
            </a:r>
            <a:r>
              <a:rPr lang="pt-BR" dirty="0" err="1"/>
              <a:t>font-size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59" y="3462359"/>
            <a:ext cx="11468165" cy="5482136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A propriedade CSS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font-size 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 o tamanho do texto para um elemento HTML</a:t>
            </a:r>
            <a:endParaRPr lang="pt-B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="font-size:300%;"&gt;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="font-size:160%;"&gt;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87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F957-B186-4D39-9285-DE2F3C63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Atributo: </a:t>
            </a:r>
            <a:r>
              <a:rPr lang="pt-BR" dirty="0" err="1"/>
              <a:t>text-align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7EB23-D170-4F7B-A3A1-BA3BFCC1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659" y="3462359"/>
            <a:ext cx="11468165" cy="5482136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Verdana" panose="020B0604030504040204" pitchFamily="34" charset="0"/>
              </a:rPr>
              <a:t>A propriedade CSS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text-align </a:t>
            </a:r>
            <a:r>
              <a:rPr lang="pt-B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 a fonte a ser usada para um elemento HTML</a:t>
            </a:r>
            <a:endParaRPr lang="pt-B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text-align:center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Centered Heading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text-align:center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Centered paragraph.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30EC8D8-2C5B-49DE-B5CA-C67CACD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BB5004-761A-4A54-B208-81B35A216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Organizar dados em linhas e colunas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dirty="0"/>
              <a:t>define uma tabela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Cada linha é definida por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pt-BR" b="0" i="0" dirty="0"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lvl="1" algn="just">
              <a:lnSpc>
                <a:spcPct val="150000"/>
              </a:lnSpc>
            </a:pPr>
            <a:r>
              <a:rPr lang="pt-BR" dirty="0"/>
              <a:t>Cada titulo de coluna é definido por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 algn="just">
              <a:lnSpc>
                <a:spcPct val="150000"/>
              </a:lnSpc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inseridos</a:t>
            </a:r>
            <a:r>
              <a:rPr lang="en-US" dirty="0"/>
              <a:t> com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&lt;td&gt;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element HTML: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imagem</a:t>
            </a:r>
            <a:r>
              <a:rPr lang="en-US" dirty="0"/>
              <a:t>, </a:t>
            </a:r>
            <a:r>
              <a:rPr lang="en-US" dirty="0" err="1"/>
              <a:t>listas</a:t>
            </a:r>
            <a:r>
              <a:rPr lang="en-US" dirty="0"/>
              <a:t> e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  <a:p>
            <a:pPr lvl="1"/>
            <a:endParaRPr lang="en-US" b="0" i="0" dirty="0">
              <a:solidFill>
                <a:srgbClr val="DC143C"/>
              </a:solidFill>
              <a:effectLst/>
              <a:latin typeface="Consolas" panose="020B0609020204030204" pitchFamily="49" charset="0"/>
            </a:endParaRPr>
          </a:p>
          <a:p>
            <a:pPr marL="544388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2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E8FB2-AB75-4BBC-A2FB-AE7A7135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418170-15F7-4F76-B437-4F92EA39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84" y="3329358"/>
            <a:ext cx="12238653" cy="5980897"/>
          </a:xfrm>
        </p:spPr>
        <p:txBody>
          <a:bodyPr>
            <a:normAutofit fontScale="92500" lnSpcReduction="10000"/>
          </a:bodyPr>
          <a:lstStyle/>
          <a:p>
            <a:pPr marL="305435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style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="width:100%"&gt;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Jill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Smith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Jackson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/table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80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444F52-00C9-4AEF-BFBB-E2B56872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Em HTML, formulários são utilizados para obter a entrada do usuário. </a:t>
            </a:r>
          </a:p>
          <a:p>
            <a:pPr lvl="1" algn="just"/>
            <a:r>
              <a:rPr lang="pt-BR" dirty="0"/>
              <a:t>Cliente </a:t>
            </a:r>
            <a:r>
              <a:rPr lang="pt-BR" dirty="0">
                <a:sym typeface="Wingdings" panose="05000000000000000000" pitchFamily="2" charset="2"/>
              </a:rPr>
              <a:t> servidor</a:t>
            </a:r>
          </a:p>
          <a:p>
            <a:pPr marL="544388" lvl="1" indent="0" algn="just">
              <a:buNone/>
            </a:pPr>
            <a:endParaRPr lang="pt-BR" sz="1000" dirty="0">
              <a:sym typeface="Wingdings" panose="05000000000000000000" pitchFamily="2" charset="2"/>
            </a:endParaRPr>
          </a:p>
          <a:p>
            <a:pPr algn="just"/>
            <a:r>
              <a:rPr lang="pt-BR" dirty="0">
                <a:sym typeface="Wingdings" panose="05000000000000000000" pitchFamily="2" charset="2"/>
              </a:rPr>
              <a:t>O elemento 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pt-BR" dirty="0"/>
              <a:t>é utilizado para criar um formulário</a:t>
            </a:r>
          </a:p>
          <a:p>
            <a:pPr lvl="1" algn="just"/>
            <a:r>
              <a:rPr lang="pt-BR" dirty="0"/>
              <a:t>Ele é um container para vários outros elementos de entrada, como:</a:t>
            </a:r>
          </a:p>
          <a:p>
            <a:pPr lvl="2" algn="just"/>
            <a:r>
              <a:rPr lang="pt-BR" sz="2400" dirty="0" err="1"/>
              <a:t>Text</a:t>
            </a:r>
            <a:r>
              <a:rPr lang="pt-BR" sz="2400" dirty="0"/>
              <a:t> Field</a:t>
            </a:r>
          </a:p>
          <a:p>
            <a:pPr lvl="2" algn="just"/>
            <a:r>
              <a:rPr lang="pt-BR" sz="2400" dirty="0" err="1"/>
              <a:t>Checkbox</a:t>
            </a:r>
            <a:endParaRPr lang="pt-BR" sz="2400" dirty="0"/>
          </a:p>
          <a:p>
            <a:pPr lvl="2" algn="just"/>
            <a:r>
              <a:rPr lang="pt-BR" sz="2400" dirty="0"/>
              <a:t>Radio </a:t>
            </a:r>
            <a:r>
              <a:rPr lang="pt-BR" sz="2400" dirty="0" err="1"/>
              <a:t>button</a:t>
            </a:r>
            <a:endParaRPr lang="pt-BR" sz="2400" dirty="0"/>
          </a:p>
          <a:p>
            <a:pPr lvl="2" algn="just"/>
            <a:r>
              <a:rPr lang="pt-BR" sz="2400" dirty="0" err="1"/>
              <a:t>Submit</a:t>
            </a:r>
            <a:r>
              <a:rPr lang="pt-BR" sz="2400" dirty="0"/>
              <a:t> </a:t>
            </a:r>
            <a:r>
              <a:rPr lang="pt-BR" sz="2400" dirty="0" err="1"/>
              <a:t>button</a:t>
            </a:r>
            <a:endParaRPr lang="pt-BR" sz="2400" dirty="0"/>
          </a:p>
          <a:p>
            <a:pPr marL="1088776" lvl="2" indent="0" algn="just">
              <a:buNone/>
            </a:pPr>
            <a:endParaRPr lang="pt-BR" sz="2400" dirty="0"/>
          </a:p>
          <a:p>
            <a:pPr lvl="1" algn="just"/>
            <a:r>
              <a:rPr lang="pt-BR" sz="2700" dirty="0"/>
              <a:t>O tipo de entrada é definido pelo elemento </a:t>
            </a:r>
            <a:r>
              <a:rPr lang="pt-BR" sz="2900" dirty="0">
                <a:solidFill>
                  <a:srgbClr val="DC143C"/>
                </a:solidFill>
                <a:latin typeface="Consolas" panose="020B0609020204030204" pitchFamily="49" charset="0"/>
              </a:rPr>
              <a:t>&lt;input&gt;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rcRect t="16128" r="36915" b="14385"/>
          <a:stretch>
            <a:fillRect/>
          </a:stretch>
        </p:blipFill>
        <p:spPr>
          <a:xfrm>
            <a:off x="9899072" y="870857"/>
            <a:ext cx="2880752" cy="1763141"/>
          </a:xfrm>
          <a:prstGeom prst="rect">
            <a:avLst/>
          </a:prstGeom>
        </p:spPr>
      </p:pic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CC5A4A61-DD35-4386-BF85-C0D8B55ED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F8018-6A7E-4E28-A432-9A476215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entrada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9E4D1C-C87E-4313-A134-811F5570A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" t="2447" b="1693"/>
          <a:stretch/>
        </p:blipFill>
        <p:spPr>
          <a:xfrm>
            <a:off x="327057" y="4248096"/>
            <a:ext cx="12307824" cy="3310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1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F8018-6A7E-4E28-A432-9A476215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entrada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681ECC-E235-474D-B641-D89FB9306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61" y="4249833"/>
            <a:ext cx="5903891" cy="3445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35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720946" y="0"/>
            <a:ext cx="15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MKT-MDL-02</a:t>
            </a:r>
          </a:p>
          <a:p>
            <a:r>
              <a:rPr lang="pt-BR" sz="1400" dirty="0"/>
              <a:t>Versão 00</a:t>
            </a:r>
          </a:p>
        </p:txBody>
      </p:sp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EFD45AAC-BAD3-48B1-BD7B-98CD84AF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DC7122-0F79-494C-A371-11117A5C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Define como é feita a transmissão de dados entre </a:t>
            </a:r>
            <a:r>
              <a:rPr lang="pt-BR" b="1" dirty="0"/>
              <a:t>cliente</a:t>
            </a:r>
            <a:r>
              <a:rPr lang="pt-BR" dirty="0"/>
              <a:t> e </a:t>
            </a:r>
            <a:r>
              <a:rPr lang="pt-BR" b="1" dirty="0"/>
              <a:t>servidor</a:t>
            </a:r>
          </a:p>
          <a:p>
            <a:pPr lvl="1"/>
            <a:r>
              <a:rPr lang="pt-BR" dirty="0"/>
              <a:t>Como o cliente solicita a informação</a:t>
            </a:r>
          </a:p>
          <a:p>
            <a:pPr lvl="1"/>
            <a:r>
              <a:rPr lang="pt-BR" dirty="0"/>
              <a:t>Como o servidor responde</a:t>
            </a:r>
          </a:p>
          <a:p>
            <a:pPr marL="544388" lvl="1" indent="0">
              <a:buNone/>
            </a:pPr>
            <a:endParaRPr lang="pt-BR" sz="500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7A2A-75D8-4654-AC99-4A02FEE3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5268433"/>
            <a:ext cx="5004526" cy="4021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25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0863B-127A-459D-9F97-6984374D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19AA0-A4FE-4F52-8BD7-02BDA138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O elemento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&lt;form&gt;</a:t>
            </a:r>
            <a:r>
              <a:rPr lang="pt-BR" dirty="0"/>
              <a:t> não é visível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A entrada de texto aceita no máximo 20 caracteres por padrão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O elemento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lang="pt-BR" dirty="0"/>
              <a:t> nomeia os elementos do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&lt;form&gt;</a:t>
            </a:r>
            <a:endParaRPr lang="pt-BR" dirty="0"/>
          </a:p>
          <a:p>
            <a:pPr lvl="1" algn="just">
              <a:lnSpc>
                <a:spcPct val="150000"/>
              </a:lnSpc>
            </a:pPr>
            <a:r>
              <a:rPr lang="pt-BR" dirty="0"/>
              <a:t>Ajuda leitores de tela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Auxilia pessoas com telas pequenas – ao clicar no texto, o botão também é selecionado</a:t>
            </a:r>
          </a:p>
          <a:p>
            <a:pPr lvl="1" algn="just">
              <a:lnSpc>
                <a:spcPct val="150000"/>
              </a:lnSpc>
            </a:pPr>
            <a:r>
              <a:rPr lang="pt-BR" dirty="0"/>
              <a:t>O atributo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dirty="0"/>
              <a:t> do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lang="pt-BR" dirty="0"/>
              <a:t> deve ser igual ao atributo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dirty="0"/>
              <a:t> do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&lt;input&gt;</a:t>
            </a:r>
            <a:r>
              <a:rPr lang="pt-BR" dirty="0"/>
              <a:t> para liga-los</a:t>
            </a:r>
          </a:p>
        </p:txBody>
      </p:sp>
    </p:spTree>
    <p:extLst>
      <p:ext uri="{BB962C8B-B14F-4D97-AF65-F5344CB8AC3E}">
        <p14:creationId xmlns:p14="http://schemas.microsoft.com/office/powerpoint/2010/main" val="7084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0863B-127A-459D-9F97-6984374D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19AA0-A4FE-4F52-8BD7-02BDA138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dirty="0"/>
              <a:t>Radio </a:t>
            </a:r>
            <a:r>
              <a:rPr lang="pt-BR" dirty="0" err="1"/>
              <a:t>buttons</a:t>
            </a:r>
            <a:r>
              <a:rPr lang="pt-BR" dirty="0"/>
              <a:t> só aceitam uma opção como resposta</a:t>
            </a:r>
          </a:p>
          <a:p>
            <a:pPr algn="just">
              <a:lnSpc>
                <a:spcPct val="150000"/>
              </a:lnSpc>
            </a:pPr>
            <a:r>
              <a:rPr lang="pt-BR" dirty="0" err="1"/>
              <a:t>Checkbox</a:t>
            </a:r>
            <a:r>
              <a:rPr lang="pt-BR" dirty="0"/>
              <a:t> permite zero ou mais respostas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O </a:t>
            </a:r>
            <a:r>
              <a:rPr lang="pt-BR" dirty="0" err="1"/>
              <a:t>submit</a:t>
            </a:r>
            <a:r>
              <a:rPr lang="pt-BR" dirty="0"/>
              <a:t> envia os dados para o gerenciador do formulário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O gerenciador é definido pelo atributo 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dirty="0"/>
              <a:t> do 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&lt;form&gt;</a:t>
            </a:r>
            <a:endParaRPr lang="pt-BR" dirty="0"/>
          </a:p>
          <a:p>
            <a:pPr lvl="1" algn="just">
              <a:lnSpc>
                <a:spcPct val="150000"/>
              </a:lnSpc>
            </a:pPr>
            <a:r>
              <a:rPr lang="pt-BR" dirty="0"/>
              <a:t>A forma como tratamos o input vai depender do </a:t>
            </a:r>
            <a:r>
              <a:rPr lang="pt-BR" dirty="0" err="1"/>
              <a:t>back-end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6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054F1-6BCB-48A7-85A6-362077CE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73175C-BB5C-4BD7-BFE4-242EF3BC58A1}"/>
              </a:ext>
            </a:extLst>
          </p:cNvPr>
          <p:cNvSpPr txBox="1"/>
          <p:nvPr/>
        </p:nvSpPr>
        <p:spPr>
          <a:xfrm>
            <a:off x="723284" y="3998932"/>
            <a:ext cx="1200516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action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action_page.php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 name: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2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="John"&gt;&lt;</a:t>
            </a:r>
            <a:r>
              <a:rPr lang="en-US" sz="2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 name: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2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6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="Doe"&gt;&lt;</a:t>
            </a:r>
            <a:r>
              <a:rPr lang="en-US" sz="2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2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="submit"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="Submit"&gt;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4CB531A-8BAC-4F4C-B2D0-7C89D73F7D12}"/>
              </a:ext>
            </a:extLst>
          </p:cNvPr>
          <p:cNvSpPr txBox="1"/>
          <p:nvPr/>
        </p:nvSpPr>
        <p:spPr>
          <a:xfrm>
            <a:off x="723284" y="8654080"/>
            <a:ext cx="107899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linkClick r:id="rId2"/>
              </a:rPr>
              <a:t>https://www.w3schools.com/html/tryit.asp?filename=tryhtml_form_submit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83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C8390-FC77-46EF-AE12-150B46E7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Password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F98C60-1BBF-42D6-A3EE-14F81C094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069" y="4860925"/>
            <a:ext cx="11479800" cy="303486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="username"&gt;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="text"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="username"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="username"&gt;&lt;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pwd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="password"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pwd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pwd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7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B6E46-9E8B-45F9-8FDF-92396604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829A27-5B1F-409C-B293-AEA8F62B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dirty="0"/>
              <a:t>especifica o nome do elemento </a:t>
            </a:r>
            <a:r>
              <a:rPr lang="pt-BR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&lt;input&gt;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O valor do atributo é utilizado para fazer referência aos dados em funções JS e no formulário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Elementos sem valor no atributo </a:t>
            </a:r>
            <a:r>
              <a:rPr lang="pt-BR" dirty="0" err="1"/>
              <a:t>name</a:t>
            </a:r>
            <a:r>
              <a:rPr lang="pt-BR" dirty="0"/>
              <a:t> não são submetidos</a:t>
            </a:r>
          </a:p>
        </p:txBody>
      </p:sp>
    </p:spTree>
    <p:extLst>
      <p:ext uri="{BB962C8B-B14F-4D97-AF65-F5344CB8AC3E}">
        <p14:creationId xmlns:p14="http://schemas.microsoft.com/office/powerpoint/2010/main" val="20167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7B03A-B7E9-441A-8F99-B8FB6396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1C2F3-4D71-4A0B-93A5-B2CC85C3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pt-BR" dirty="0"/>
              <a:t> define a ação que será executada ao pressionar o botão de submissão</a:t>
            </a:r>
          </a:p>
          <a:p>
            <a:pPr algn="just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dirty="0"/>
              <a:t> define onde será exibida a resposta após submeter o formulário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1D3A32-3001-4119-9593-BA91B594E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" t="3581" b="4431"/>
          <a:stretch/>
        </p:blipFill>
        <p:spPr>
          <a:xfrm>
            <a:off x="1391352" y="5540573"/>
            <a:ext cx="10179234" cy="358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A7ECD-CF77-4A40-872C-E8145003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Calendário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3CA96-FB3C-4194-98B5-64E3D4CA0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85" y="3329358"/>
            <a:ext cx="11255355" cy="5980897"/>
          </a:xfrm>
        </p:spPr>
        <p:txBody>
          <a:bodyPr>
            <a:normAutofit/>
          </a:bodyPr>
          <a:lstStyle/>
          <a:p>
            <a:r>
              <a:rPr lang="pt-BR" dirty="0"/>
              <a:t>É possível determinar um intervalo de tempo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datemax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 a date before 1980-01-01: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="date"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datemax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datemax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max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="1979-12-31"&gt;&lt;</a:t>
            </a:r>
            <a:r>
              <a:rPr lang="en-US" sz="28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28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datemin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 a date after 2000-01-01: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="date"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datemin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8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datemin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min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="2000-01-02"&gt;</a:t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84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0CA65-2713-49FA-B043-16A92812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E-mail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B4518F-CB8F-4798-9BA0-B8CB0A99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Realiza a validação da entrada automaticamente</a:t>
            </a:r>
          </a:p>
          <a:p>
            <a:r>
              <a:rPr lang="pt-BR" dirty="0"/>
              <a:t>O celular modifica o teclado para incluir .com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62230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for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 your email: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/label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name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="email"&gt;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/form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5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2B3EA-80A9-4DDB-AD20-11CEF6F5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8491841-07B6-4243-8373-3BE4D95C99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9184" y="3493008"/>
          <a:ext cx="12417552" cy="409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776">
                  <a:extLst>
                    <a:ext uri="{9D8B030D-6E8A-4147-A177-3AD203B41FA5}">
                      <a16:colId xmlns:a16="http://schemas.microsoft.com/office/drawing/2014/main" val="3612804362"/>
                    </a:ext>
                  </a:extLst>
                </a:gridCol>
                <a:gridCol w="6208776">
                  <a:extLst>
                    <a:ext uri="{9D8B030D-6E8A-4147-A177-3AD203B41FA5}">
                      <a16:colId xmlns:a16="http://schemas.microsoft.com/office/drawing/2014/main" val="3115334757"/>
                    </a:ext>
                  </a:extLst>
                </a:gridCol>
              </a:tblGrid>
              <a:tr h="41552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17395"/>
                  </a:ext>
                </a:extLst>
              </a:tr>
              <a:tr h="800271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checked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noProof="0">
                          <a:effectLst/>
                        </a:rPr>
                        <a:t>A opção deve ser selecionada antes de submeter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60834284"/>
                  </a:ext>
                </a:extLst>
              </a:tr>
              <a:tr h="800271">
                <a:tc>
                  <a:txBody>
                    <a:bodyPr/>
                    <a:lstStyle/>
                    <a:p>
                      <a:pPr algn="l" fontAlgn="t"/>
                      <a: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required</a:t>
                      </a:r>
                      <a:endParaRPr lang="en-US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noProof="0">
                          <a:effectLst/>
                        </a:rPr>
                        <a:t>A entrada deve ser preenchida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57873517"/>
                  </a:ext>
                </a:extLst>
              </a:tr>
              <a:tr h="800271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disabled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noProof="0">
                          <a:effectLst/>
                        </a:rPr>
                        <a:t>Desativa o elemento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90370967"/>
                  </a:ext>
                </a:extLst>
              </a:tr>
              <a:tr h="800271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Max /min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noProof="0">
                          <a:effectLst/>
                        </a:rPr>
                        <a:t>Especifica o valor máximo /mínimo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52280565"/>
                  </a:ext>
                </a:extLst>
              </a:tr>
              <a:tr h="477084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>
                          <a:effectLst/>
                        </a:rPr>
                        <a:t>maxlength</a:t>
                      </a:r>
                      <a:endParaRPr lang="en-US" dirty="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noProof="0" dirty="0">
                          <a:effectLst/>
                        </a:rPr>
                        <a:t>Número máximo de caracteres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3864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DFF35-847F-4EE1-82AE-C7E2EA9A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Formulário</a:t>
            </a:r>
          </a:p>
        </p:txBody>
      </p:sp>
    </p:spTree>
    <p:extLst>
      <p:ext uri="{BB962C8B-B14F-4D97-AF65-F5344CB8AC3E}">
        <p14:creationId xmlns:p14="http://schemas.microsoft.com/office/powerpoint/2010/main" val="30202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5F5EB-ECE9-41DB-B0A2-A6D25D16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12A444-20B1-4439-97B0-BEE460D5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29"/>
            <a:ext cx="13203936" cy="68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0D559-F419-4D85-AFFE-7E2B2015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Youtube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F8F4E5-04AB-4B33-9705-0A6033F39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necessita se preocupar com formatos do vídeo</a:t>
            </a:r>
          </a:p>
          <a:p>
            <a:r>
              <a:rPr lang="pt-BR" dirty="0"/>
              <a:t>O Youtube Vídeo ID é utilizado para fazer referência no código HTML</a:t>
            </a:r>
          </a:p>
          <a:p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="420"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="315"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="https://www.youtube.com/embed/tgbNymZ7vqY"&gt;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/iframe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7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FA8D2-4C32-4144-A8A7-B5D8A05E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Youtube: 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294814-8B79-42EB-8E96-09ED98A5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Alguns parâmetros do vídeo podem ser passados através da URL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="420"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="315"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="https://www.youtube.com/embed/tgbNymZ7vqY?autoplay=1&amp;mute=1"&gt;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/iframe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width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="420"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="315"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="https://www.youtube.com/embed/tgbNymZ7vqY?playlist=tgbNymZ7vqY&amp;loop=1"&gt;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/iframe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05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DFF35-847F-4EE1-82AE-C7E2EA9A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de Vídeo</a:t>
            </a:r>
          </a:p>
        </p:txBody>
      </p:sp>
    </p:spTree>
    <p:extLst>
      <p:ext uri="{BB962C8B-B14F-4D97-AF65-F5344CB8AC3E}">
        <p14:creationId xmlns:p14="http://schemas.microsoft.com/office/powerpoint/2010/main" val="40427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162" y="3662821"/>
            <a:ext cx="3515780" cy="2366130"/>
          </a:xfrm>
          <a:prstGeom prst="rect">
            <a:avLst/>
          </a:prstGeom>
        </p:spPr>
      </p:pic>
      <p:pic>
        <p:nvPicPr>
          <p:cNvPr id="6" name="Imagem 5" descr="Logotipo&#10;&#10;Descrição gerada automaticamente com confiança baixa">
            <a:extLst>
              <a:ext uri="{FF2B5EF4-FFF2-40B4-BE49-F238E27FC236}">
                <a16:creationId xmlns:a16="http://schemas.microsoft.com/office/drawing/2014/main" id="{891B7B03-DCFD-4A3D-B7DB-C9A9EA628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520" y="3620659"/>
            <a:ext cx="1240266" cy="1240266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5B7D254A-0CE1-4F0A-BE20-A694AD720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Front-</a:t>
            </a:r>
            <a:r>
              <a:rPr lang="pt-BR" dirty="0" err="1"/>
              <a:t>end</a:t>
            </a:r>
            <a:r>
              <a:rPr lang="pt-BR" dirty="0"/>
              <a:t> é a interface gráfica</a:t>
            </a:r>
          </a:p>
          <a:p>
            <a:r>
              <a:rPr lang="pt-BR" dirty="0"/>
              <a:t>Back-</a:t>
            </a:r>
            <a:r>
              <a:rPr lang="pt-BR" dirty="0" err="1"/>
              <a:t>end</a:t>
            </a:r>
            <a:r>
              <a:rPr lang="pt-BR" dirty="0"/>
              <a:t> é a lógica da aplicação</a:t>
            </a:r>
          </a:p>
          <a:p>
            <a:r>
              <a:rPr lang="pt-BR" dirty="0"/>
              <a:t>HTML define a estrutura de uma página Web</a:t>
            </a:r>
          </a:p>
          <a:p>
            <a:pPr lvl="1"/>
            <a:r>
              <a:rPr lang="pt-BR" dirty="0"/>
              <a:t>CSS define a aparência</a:t>
            </a:r>
          </a:p>
          <a:p>
            <a:pPr lvl="1"/>
            <a:r>
              <a:rPr lang="pt-BR" dirty="0" err="1"/>
              <a:t>JavaScript</a:t>
            </a:r>
            <a:r>
              <a:rPr lang="pt-BR" dirty="0"/>
              <a:t> define funcionalidades</a:t>
            </a:r>
          </a:p>
          <a:p>
            <a:r>
              <a:rPr lang="pt-BR" dirty="0"/>
              <a:t>Bibliotecas contêm funcionalidades já implementadas</a:t>
            </a:r>
          </a:p>
          <a:p>
            <a:r>
              <a:rPr lang="pt-BR" dirty="0"/>
              <a:t>Frameworks reúnem ferramentas básicas para desenvolver aplicativos/funcionalidade em determinada plataforma</a:t>
            </a:r>
          </a:p>
          <a:p>
            <a:r>
              <a:rPr lang="pt-BR" dirty="0"/>
              <a:t>Versionamento registra o desenvolvimento do software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rcRect t="16128" r="36915" b="14385"/>
          <a:stretch>
            <a:fillRect/>
          </a:stretch>
        </p:blipFill>
        <p:spPr>
          <a:xfrm>
            <a:off x="9899072" y="870857"/>
            <a:ext cx="2880752" cy="1763141"/>
          </a:xfrm>
          <a:prstGeom prst="rect">
            <a:avLst/>
          </a:prstGeom>
        </p:spPr>
      </p:pic>
      <p:pic>
        <p:nvPicPr>
          <p:cNvPr id="7" name="Imagem 6" descr="Logotipo&#10;&#10;Descrição gerada automaticamente com confiança baixa">
            <a:extLst>
              <a:ext uri="{FF2B5EF4-FFF2-40B4-BE49-F238E27FC236}">
                <a16:creationId xmlns:a16="http://schemas.microsoft.com/office/drawing/2014/main" id="{AA3442C4-58F8-49A8-AB96-36193392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 a Aplicações e Tecnologias Front-end. Gomes, Geraldo. Disponível em: </a:t>
            </a:r>
            <a:r>
              <a:rPr lang="pt-BR" dirty="0">
                <a:hlinkClick r:id="rId3"/>
              </a:rPr>
              <a:t>https://drive.google.com/file/d/1SAHDLo9WhYRpH47IgMC0HD1IHDHFlNdL/view</a:t>
            </a:r>
            <a:endParaRPr lang="pt-BR" dirty="0"/>
          </a:p>
          <a:p>
            <a:r>
              <a:rPr lang="pt-BR" dirty="0"/>
              <a:t>Introdução ao HTML, CSS &amp; </a:t>
            </a:r>
            <a:r>
              <a:rPr lang="pt-BR" dirty="0" err="1"/>
              <a:t>Javascript</a:t>
            </a:r>
            <a:r>
              <a:rPr lang="pt-BR" dirty="0"/>
              <a:t>. Gomes, Geraldo. Disponível em: </a:t>
            </a:r>
            <a:r>
              <a:rPr lang="pt-BR" dirty="0">
                <a:hlinkClick r:id="rId4"/>
              </a:rPr>
              <a:t>https://drive.google.com/file/d/1bEhDqI5qI1JZEmz7zsDse4nNXNthvnID/view</a:t>
            </a:r>
            <a:endParaRPr lang="pt-BR" dirty="0"/>
          </a:p>
          <a:p>
            <a:r>
              <a:rPr lang="pt-BR" dirty="0"/>
              <a:t>HTML Tutorial. W3schools. </a:t>
            </a:r>
            <a:r>
              <a:rPr lang="pt-BR" dirty="0">
                <a:hlinkClick r:id="rId5"/>
              </a:rPr>
              <a:t>https://www.w3schools.com/html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6"/>
          <a:srcRect t="16128" r="36915" b="14385"/>
          <a:stretch>
            <a:fillRect/>
          </a:stretch>
        </p:blipFill>
        <p:spPr>
          <a:xfrm>
            <a:off x="9899072" y="870857"/>
            <a:ext cx="2880752" cy="1763141"/>
          </a:xfrm>
          <a:prstGeom prst="rect">
            <a:avLst/>
          </a:prstGeom>
        </p:spPr>
      </p:pic>
      <p:pic>
        <p:nvPicPr>
          <p:cNvPr id="7" name="Imagem 6" descr="Logotipo&#10;&#10;Descrição gerada automaticamente com confiança baixa">
            <a:extLst>
              <a:ext uri="{FF2B5EF4-FFF2-40B4-BE49-F238E27FC236}">
                <a16:creationId xmlns:a16="http://schemas.microsoft.com/office/drawing/2014/main" id="{AA3442C4-58F8-49A8-AB96-361933924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5F5EB-ECE9-41DB-B0A2-A6D25D16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Back-</a:t>
            </a:r>
            <a:r>
              <a:rPr lang="pt-BR" dirty="0" err="1"/>
              <a:t>end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E05BE-9763-4346-A308-349E3C97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352"/>
            <a:ext cx="13094208" cy="70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4C6-E1F6-4D90-B36C-67EFE461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85" y="1067770"/>
            <a:ext cx="8237836" cy="1532330"/>
          </a:xfrm>
        </p:spPr>
        <p:txBody>
          <a:bodyPr/>
          <a:lstStyle/>
          <a:p>
            <a:pPr algn="ctr"/>
            <a:r>
              <a:rPr lang="pt-BR" dirty="0"/>
              <a:t>Arquitetura padrão de Aplicações Web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DB374A-1683-468E-AA0B-CA410242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373"/>
            <a:ext cx="12961938" cy="68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9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4C6-E1F6-4D90-B36C-67EFE461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85" y="1067770"/>
            <a:ext cx="8237836" cy="1532330"/>
          </a:xfrm>
        </p:spPr>
        <p:txBody>
          <a:bodyPr/>
          <a:lstStyle/>
          <a:p>
            <a:pPr algn="ctr"/>
            <a:r>
              <a:rPr lang="pt-BR" dirty="0"/>
              <a:t>Arquitetura padrão de Aplicações Web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BF5-6FFA-40D4-8D47-CA3C79CB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352"/>
            <a:ext cx="13069859" cy="69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Web: Terminologias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Página Web: é um conjunto de objetos</a:t>
            </a:r>
          </a:p>
          <a:p>
            <a:pPr lvl="1"/>
            <a:r>
              <a:rPr lang="pt-BR" dirty="0"/>
              <a:t>Constituída de um arquivo-base HTML</a:t>
            </a:r>
          </a:p>
          <a:p>
            <a:pPr lvl="1"/>
            <a:r>
              <a:rPr lang="pt-BR" dirty="0"/>
              <a:t>O arquivo base HTML faz referência aos objetos por meio da URL</a:t>
            </a:r>
          </a:p>
          <a:p>
            <a:pPr marL="544388" lvl="1" indent="0">
              <a:buNone/>
            </a:pPr>
            <a:endParaRPr lang="pt-BR" sz="500" dirty="0"/>
          </a:p>
          <a:p>
            <a:r>
              <a:rPr lang="pt-BR" dirty="0"/>
              <a:t>Objeto: Arquivos de diferentes tipos (ex. imagens, vídeos, texto em HTML)</a:t>
            </a:r>
          </a:p>
          <a:p>
            <a:pPr lvl="1"/>
            <a:r>
              <a:rPr lang="pt-BR" dirty="0"/>
              <a:t>São acessados através da URL</a:t>
            </a:r>
          </a:p>
          <a:p>
            <a:pPr lvl="1"/>
            <a:r>
              <a:rPr lang="pt-BR" dirty="0"/>
              <a:t>Cada URL tem dois componentes: 1) o nome de hospedeiro (</a:t>
            </a:r>
            <a:r>
              <a:rPr lang="pt-BR" dirty="0" err="1"/>
              <a:t>hostname</a:t>
            </a:r>
            <a:r>
              <a:rPr lang="pt-BR" dirty="0"/>
              <a:t>) do </a:t>
            </a:r>
            <a:r>
              <a:rPr lang="pt-BR" b="1" dirty="0"/>
              <a:t>servidor</a:t>
            </a:r>
            <a:r>
              <a:rPr lang="pt-BR" dirty="0"/>
              <a:t> que abriga o objeto e o nome do caminho do </a:t>
            </a:r>
            <a:r>
              <a:rPr lang="pt-BR" b="1" dirty="0"/>
              <a:t>objeto</a:t>
            </a:r>
          </a:p>
          <a:p>
            <a:pPr marL="544388" lvl="1" indent="0">
              <a:buNone/>
            </a:pPr>
            <a:endParaRPr lang="pt-BR" b="0" i="0" u="none" strike="noStrike" baseline="0" dirty="0">
              <a:latin typeface="Courier"/>
            </a:endParaRPr>
          </a:p>
          <a:p>
            <a:pPr marL="544388" lvl="1" indent="0">
              <a:buNone/>
            </a:pPr>
            <a:endParaRPr lang="pt-BR" dirty="0">
              <a:latin typeface="Courier"/>
            </a:endParaRPr>
          </a:p>
          <a:p>
            <a:pPr marL="544388" lvl="1" indent="0">
              <a:buNone/>
            </a:pPr>
            <a:r>
              <a:rPr lang="pt-BR" b="0" i="0" u="none" strike="noStrike" baseline="0" dirty="0">
                <a:latin typeface="Courier"/>
              </a:rPr>
              <a:t>http://www.someSchool.edu/someDepartment/picture.gif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720946" y="0"/>
            <a:ext cx="157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MKT-MDL-02</a:t>
            </a:r>
          </a:p>
          <a:p>
            <a:r>
              <a:rPr lang="pt-BR" sz="1400" dirty="0"/>
              <a:t>Versão 00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rcRect t="16128" r="36915" b="14385"/>
          <a:stretch>
            <a:fillRect/>
          </a:stretch>
        </p:blipFill>
        <p:spPr>
          <a:xfrm>
            <a:off x="9899072" y="870857"/>
            <a:ext cx="2880752" cy="1763141"/>
          </a:xfrm>
          <a:prstGeom prst="rect">
            <a:avLst/>
          </a:prstGeom>
        </p:spPr>
      </p:pic>
      <p:pic>
        <p:nvPicPr>
          <p:cNvPr id="8" name="Imagem 7" descr="Logotipo&#10;&#10;Descrição gerada automaticamente com confiança baixa">
            <a:extLst>
              <a:ext uri="{FF2B5EF4-FFF2-40B4-BE49-F238E27FC236}">
                <a16:creationId xmlns:a16="http://schemas.microsoft.com/office/drawing/2014/main" id="{CC5A4A61-DD35-4386-BF85-C0D8B55E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988" y="593669"/>
            <a:ext cx="1240266" cy="1240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A0F6A55-72E1-4CC6-B074-B8818B4B7371}"/>
              </a:ext>
            </a:extLst>
          </p:cNvPr>
          <p:cNvSpPr/>
          <p:nvPr/>
        </p:nvSpPr>
        <p:spPr>
          <a:xfrm>
            <a:off x="1517904" y="7589520"/>
            <a:ext cx="4963065" cy="78638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25AE27-D3BC-4820-B222-3AA18EF228C9}"/>
              </a:ext>
            </a:extLst>
          </p:cNvPr>
          <p:cNvSpPr txBox="1"/>
          <p:nvPr/>
        </p:nvSpPr>
        <p:spPr>
          <a:xfrm>
            <a:off x="2850724" y="7064294"/>
            <a:ext cx="22974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Nome do servidor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CC1677-A99D-498A-946D-897775D2C24B}"/>
              </a:ext>
            </a:extLst>
          </p:cNvPr>
          <p:cNvSpPr txBox="1"/>
          <p:nvPr/>
        </p:nvSpPr>
        <p:spPr>
          <a:xfrm>
            <a:off x="7630910" y="7064294"/>
            <a:ext cx="2945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Caminho para o objeto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16C446-5A06-456D-96E6-A48A103A9696}"/>
              </a:ext>
            </a:extLst>
          </p:cNvPr>
          <p:cNvSpPr/>
          <p:nvPr/>
        </p:nvSpPr>
        <p:spPr>
          <a:xfrm>
            <a:off x="6480969" y="7589520"/>
            <a:ext cx="4963065" cy="78638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0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Berlim">
  <a:themeElements>
    <a:clrScheme name="Personalizada 5">
      <a:dk1>
        <a:sysClr val="windowText" lastClr="000000"/>
      </a:dk1>
      <a:lt1>
        <a:sysClr val="window" lastClr="FFFFFF"/>
      </a:lt1>
      <a:dk2>
        <a:srgbClr val="0070C0"/>
      </a:dk2>
      <a:lt2>
        <a:srgbClr val="E7E6E6"/>
      </a:lt2>
      <a:accent1>
        <a:srgbClr val="003760"/>
      </a:accent1>
      <a:accent2>
        <a:srgbClr val="003760"/>
      </a:accent2>
      <a:accent3>
        <a:srgbClr val="003760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EF69EF-478E-4A34-9077-AD5B790C84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490D93-7B1B-411A-837B-D91624B8B7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42A2DC-E608-45A4-8DCA-71E71A9E667F}">
  <ds:schemaRefs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2578</Words>
  <Application>Microsoft Office PowerPoint</Application>
  <PresentationFormat>Personalizar</PresentationFormat>
  <Paragraphs>288</Paragraphs>
  <Slides>55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Consolas</vt:lpstr>
      <vt:lpstr>Courier</vt:lpstr>
      <vt:lpstr>Trebuchet MS</vt:lpstr>
      <vt:lpstr>Verdana</vt:lpstr>
      <vt:lpstr>Berlim</vt:lpstr>
      <vt:lpstr>   HTML</vt:lpstr>
      <vt:lpstr>A Web e o HTTP</vt:lpstr>
      <vt:lpstr>HTTP</vt:lpstr>
      <vt:lpstr>HTTP</vt:lpstr>
      <vt:lpstr>Front-end</vt:lpstr>
      <vt:lpstr>Back-end</vt:lpstr>
      <vt:lpstr>Arquitetura padrão de Aplicações Web</vt:lpstr>
      <vt:lpstr>Arquitetura padrão de Aplicações Web</vt:lpstr>
      <vt:lpstr>Web: Terminologias</vt:lpstr>
      <vt:lpstr>HTML</vt:lpstr>
      <vt:lpstr>Estrutura da página HTML</vt:lpstr>
      <vt:lpstr>Tecnologias para Desenvolvimento Web</vt:lpstr>
      <vt:lpstr>Tecnologias: HTML</vt:lpstr>
      <vt:lpstr>Tecnologias: CSS</vt:lpstr>
      <vt:lpstr>Tecnologias: CSS</vt:lpstr>
      <vt:lpstr>Tecnologias: JavaScript</vt:lpstr>
      <vt:lpstr>Tecnologias: Bibliotecas</vt:lpstr>
      <vt:lpstr>Tecnologias: Frameworks</vt:lpstr>
      <vt:lpstr>Tecnologias: Frameworks</vt:lpstr>
      <vt:lpstr>Tecnologias: Versionamento</vt:lpstr>
      <vt:lpstr>Processo de Desenvolvimento</vt:lpstr>
      <vt:lpstr>Vamos praticar!</vt:lpstr>
      <vt:lpstr>Relembrando</vt:lpstr>
      <vt:lpstr>Relembrando</vt:lpstr>
      <vt:lpstr>Como visualizar a página HTML</vt:lpstr>
      <vt:lpstr>Vamos testar</vt:lpstr>
      <vt:lpstr>Criando nosso próprio site</vt:lpstr>
      <vt:lpstr>Adicionando uma imagem</vt:lpstr>
      <vt:lpstr>Atributos</vt:lpstr>
      <vt:lpstr>Atributo: src</vt:lpstr>
      <vt:lpstr>Atributo: style</vt:lpstr>
      <vt:lpstr>Atributo: font-family</vt:lpstr>
      <vt:lpstr>Atributo: font-size</vt:lpstr>
      <vt:lpstr>Atributo: text-align</vt:lpstr>
      <vt:lpstr>Tabelas</vt:lpstr>
      <vt:lpstr>Experimente!</vt:lpstr>
      <vt:lpstr>Formulários</vt:lpstr>
      <vt:lpstr>Tipos de entrada</vt:lpstr>
      <vt:lpstr>Tipos de entrada</vt:lpstr>
      <vt:lpstr>Entradas</vt:lpstr>
      <vt:lpstr>Entradas</vt:lpstr>
      <vt:lpstr>Entradas</vt:lpstr>
      <vt:lpstr>Password</vt:lpstr>
      <vt:lpstr>Atributos</vt:lpstr>
      <vt:lpstr>Atributos</vt:lpstr>
      <vt:lpstr>Calendário</vt:lpstr>
      <vt:lpstr>E-mail</vt:lpstr>
      <vt:lpstr>Restrições</vt:lpstr>
      <vt:lpstr>Exemplo de Formulário</vt:lpstr>
      <vt:lpstr>Youtube</vt:lpstr>
      <vt:lpstr>Youtube: parâmetros</vt:lpstr>
      <vt:lpstr>Exemplo de Vídeo</vt:lpstr>
      <vt:lpstr>Resumo</vt:lpstr>
      <vt:lpstr>Resumo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/>
  <cp:lastModifiedBy/>
  <cp:revision>2</cp:revision>
  <dcterms:created xsi:type="dcterms:W3CDTF">2013-06-18T13:57:10Z</dcterms:created>
  <dcterms:modified xsi:type="dcterms:W3CDTF">2021-07-05T01:39:59Z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